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Gochi Hand" panose="020B0604020202020204" charset="0"/>
      <p:regular r:id="rId26"/>
    </p:embeddedFont>
    <p:embeddedFont>
      <p:font typeface="Montserrat Medium" panose="020B060402020202020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Proxima Nova" panose="020B0604020202020204" charset="0"/>
      <p:regular r:id="rId35"/>
      <p:bold r:id="rId36"/>
      <p:italic r:id="rId37"/>
      <p:boldItalic r:id="rId38"/>
    </p:embeddedFont>
    <p:embeddedFont>
      <p:font typeface="Barlow Condensed"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2EA8D2-6F4C-41A3-874B-C960A5B794CE}">
  <a:tblStyle styleId="{0F2EA8D2-6F4C-41A3-874B-C960A5B794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6a2ec9f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6a2ec9f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365508d7e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365508d7e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79253557b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79253557b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79253557b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79253557b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672afc8d9_1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672afc8d9_1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79253557b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79253557b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672afc8d9_1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672afc8d9_1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a9e690cea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ca9e690ce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e0211f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e0211f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ce0211f3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cce0211f3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7e7a74db7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7e7a74db7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cf078713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cf078713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ce0211f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ce0211f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79253557b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79253557b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ca9e690ce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ca9e690ce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cf07871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cf07871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ce0211f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ce0211f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ce0211f3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ce0211f3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79253557b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79253557b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a9e690cea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a9e690ce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15122b5c2_0_1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15122b5c2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Must allow for flexibility due to unpredictable factors in the winter, changes to our schedules and remote learning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365508d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365508d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CUSTOM_13">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2650" y="360850"/>
            <a:ext cx="7886100" cy="512400"/>
          </a:xfrm>
          <a:prstGeom prst="rect">
            <a:avLst/>
          </a:prstGeom>
        </p:spPr>
        <p:txBody>
          <a:bodyPr spcFirstLastPara="1" wrap="square" lIns="91425" tIns="91425" rIns="91425" bIns="91425" anchor="t" anchorCtr="0">
            <a:normAutofit/>
          </a:bodyPr>
          <a:lstStyle>
            <a:lvl1pPr lvl="0" rtl="0">
              <a:spcBef>
                <a:spcPts val="0"/>
              </a:spcBef>
              <a:spcAft>
                <a:spcPts val="0"/>
              </a:spcAft>
              <a:buSzPts val="4500"/>
              <a:buNone/>
              <a:defRPr sz="4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713225" y="1729750"/>
            <a:ext cx="6144900" cy="1050000"/>
          </a:xfrm>
          <a:prstGeom prst="rect">
            <a:avLst/>
          </a:prstGeom>
        </p:spPr>
        <p:txBody>
          <a:bodyPr spcFirstLastPara="1" wrap="square" lIns="91425" tIns="91425" rIns="91425" bIns="91425" anchor="ctr" anchorCtr="0">
            <a:normAutofit/>
          </a:bodyPr>
          <a:lstStyle>
            <a:lvl1pPr lvl="0" rtl="0">
              <a:spcBef>
                <a:spcPts val="0"/>
              </a:spcBef>
              <a:spcAft>
                <a:spcPts val="0"/>
              </a:spcAft>
              <a:buSzPts val="5500"/>
              <a:buFont typeface="Barlow Condensed"/>
              <a:buNone/>
              <a:defRPr sz="5500" b="1">
                <a:solidFill>
                  <a:srgbClr val="34568B"/>
                </a:solidFill>
                <a:latin typeface="Barlow Condensed"/>
                <a:ea typeface="Barlow Condensed"/>
                <a:cs typeface="Barlow Condensed"/>
                <a:sym typeface="Barlow Condensed"/>
              </a:defRPr>
            </a:lvl1pPr>
            <a:lvl2pPr lvl="1" rtl="0">
              <a:spcBef>
                <a:spcPts val="0"/>
              </a:spcBef>
              <a:spcAft>
                <a:spcPts val="0"/>
              </a:spcAft>
              <a:buSzPts val="5500"/>
              <a:buFont typeface="Barlow Condensed"/>
              <a:buNone/>
              <a:defRPr sz="5500" b="1">
                <a:latin typeface="Barlow Condensed"/>
                <a:ea typeface="Barlow Condensed"/>
                <a:cs typeface="Barlow Condensed"/>
                <a:sym typeface="Barlow Condensed"/>
              </a:defRPr>
            </a:lvl2pPr>
            <a:lvl3pPr lvl="2" rtl="0">
              <a:spcBef>
                <a:spcPts val="0"/>
              </a:spcBef>
              <a:spcAft>
                <a:spcPts val="0"/>
              </a:spcAft>
              <a:buSzPts val="5500"/>
              <a:buFont typeface="Barlow Condensed"/>
              <a:buNone/>
              <a:defRPr sz="5500" b="1">
                <a:latin typeface="Barlow Condensed"/>
                <a:ea typeface="Barlow Condensed"/>
                <a:cs typeface="Barlow Condensed"/>
                <a:sym typeface="Barlow Condensed"/>
              </a:defRPr>
            </a:lvl3pPr>
            <a:lvl4pPr lvl="3" rtl="0">
              <a:spcBef>
                <a:spcPts val="0"/>
              </a:spcBef>
              <a:spcAft>
                <a:spcPts val="0"/>
              </a:spcAft>
              <a:buSzPts val="5500"/>
              <a:buFont typeface="Barlow Condensed"/>
              <a:buNone/>
              <a:defRPr sz="5500" b="1">
                <a:latin typeface="Barlow Condensed"/>
                <a:ea typeface="Barlow Condensed"/>
                <a:cs typeface="Barlow Condensed"/>
                <a:sym typeface="Barlow Condensed"/>
              </a:defRPr>
            </a:lvl4pPr>
            <a:lvl5pPr lvl="4" rtl="0">
              <a:spcBef>
                <a:spcPts val="0"/>
              </a:spcBef>
              <a:spcAft>
                <a:spcPts val="0"/>
              </a:spcAft>
              <a:buSzPts val="5500"/>
              <a:buFont typeface="Barlow Condensed"/>
              <a:buNone/>
              <a:defRPr sz="5500" b="1">
                <a:latin typeface="Barlow Condensed"/>
                <a:ea typeface="Barlow Condensed"/>
                <a:cs typeface="Barlow Condensed"/>
                <a:sym typeface="Barlow Condensed"/>
              </a:defRPr>
            </a:lvl5pPr>
            <a:lvl6pPr lvl="5" rtl="0">
              <a:spcBef>
                <a:spcPts val="0"/>
              </a:spcBef>
              <a:spcAft>
                <a:spcPts val="0"/>
              </a:spcAft>
              <a:buSzPts val="5500"/>
              <a:buFont typeface="Barlow Condensed"/>
              <a:buNone/>
              <a:defRPr sz="5500" b="1">
                <a:latin typeface="Barlow Condensed"/>
                <a:ea typeface="Barlow Condensed"/>
                <a:cs typeface="Barlow Condensed"/>
                <a:sym typeface="Barlow Condensed"/>
              </a:defRPr>
            </a:lvl6pPr>
            <a:lvl7pPr lvl="6" rtl="0">
              <a:spcBef>
                <a:spcPts val="0"/>
              </a:spcBef>
              <a:spcAft>
                <a:spcPts val="0"/>
              </a:spcAft>
              <a:buSzPts val="5500"/>
              <a:buFont typeface="Barlow Condensed"/>
              <a:buNone/>
              <a:defRPr sz="5500" b="1">
                <a:latin typeface="Barlow Condensed"/>
                <a:ea typeface="Barlow Condensed"/>
                <a:cs typeface="Barlow Condensed"/>
                <a:sym typeface="Barlow Condensed"/>
              </a:defRPr>
            </a:lvl7pPr>
            <a:lvl8pPr lvl="7" rtl="0">
              <a:spcBef>
                <a:spcPts val="0"/>
              </a:spcBef>
              <a:spcAft>
                <a:spcPts val="0"/>
              </a:spcAft>
              <a:buSzPts val="5500"/>
              <a:buFont typeface="Barlow Condensed"/>
              <a:buNone/>
              <a:defRPr sz="5500" b="1">
                <a:latin typeface="Barlow Condensed"/>
                <a:ea typeface="Barlow Condensed"/>
                <a:cs typeface="Barlow Condensed"/>
                <a:sym typeface="Barlow Condensed"/>
              </a:defRPr>
            </a:lvl8pPr>
            <a:lvl9pPr lvl="8" rtl="0">
              <a:spcBef>
                <a:spcPts val="0"/>
              </a:spcBef>
              <a:spcAft>
                <a:spcPts val="0"/>
              </a:spcAft>
              <a:buSzPts val="5500"/>
              <a:buFont typeface="Barlow Condensed"/>
              <a:buNone/>
              <a:defRPr sz="5500" b="1">
                <a:latin typeface="Barlow Condensed"/>
                <a:ea typeface="Barlow Condensed"/>
                <a:cs typeface="Barlow Condensed"/>
                <a:sym typeface="Barlow Condensed"/>
              </a:defRPr>
            </a:lvl9pPr>
          </a:lstStyle>
          <a:p>
            <a:endParaRPr/>
          </a:p>
        </p:txBody>
      </p:sp>
      <p:sp>
        <p:nvSpPr>
          <p:cNvPr id="59" name="Google Shape;59;p14"/>
          <p:cNvSpPr txBox="1">
            <a:spLocks noGrp="1"/>
          </p:cNvSpPr>
          <p:nvPr>
            <p:ph type="subTitle" idx="1"/>
          </p:nvPr>
        </p:nvSpPr>
        <p:spPr>
          <a:xfrm>
            <a:off x="715600" y="2654300"/>
            <a:ext cx="6144900" cy="893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000000"/>
              </a:buClr>
              <a:buSzPts val="1800"/>
              <a:buFont typeface="Barlow Condensed"/>
              <a:buNone/>
              <a:defRPr>
                <a:solidFill>
                  <a:srgbClr val="000000"/>
                </a:solidFill>
                <a:latin typeface="Barlow Condensed"/>
                <a:ea typeface="Barlow Condensed"/>
                <a:cs typeface="Barlow Condensed"/>
                <a:sym typeface="Barlow Condensed"/>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4"/>
          <p:cNvSpPr/>
          <p:nvPr/>
        </p:nvSpPr>
        <p:spPr>
          <a:xfrm>
            <a:off x="5740376" y="1540775"/>
            <a:ext cx="552870" cy="453619"/>
          </a:xfrm>
          <a:custGeom>
            <a:avLst/>
            <a:gdLst/>
            <a:ahLst/>
            <a:cxnLst/>
            <a:rect l="l" t="t" r="r" b="b"/>
            <a:pathLst>
              <a:path w="17056" h="14190" extrusionOk="0">
                <a:moveTo>
                  <a:pt x="9096" y="0"/>
                </a:moveTo>
                <a:lnTo>
                  <a:pt x="0" y="14190"/>
                </a:lnTo>
                <a:lnTo>
                  <a:pt x="5685" y="14190"/>
                </a:lnTo>
                <a:lnTo>
                  <a:pt x="8505" y="9096"/>
                </a:lnTo>
                <a:lnTo>
                  <a:pt x="11370" y="14190"/>
                </a:lnTo>
                <a:lnTo>
                  <a:pt x="17055" y="14190"/>
                </a:lnTo>
                <a:lnTo>
                  <a:pt x="909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6274006" y="1616975"/>
            <a:ext cx="552870" cy="453619"/>
          </a:xfrm>
          <a:custGeom>
            <a:avLst/>
            <a:gdLst/>
            <a:ahLst/>
            <a:cxnLst/>
            <a:rect l="l" t="t" r="r" b="b"/>
            <a:pathLst>
              <a:path w="17056" h="14190" extrusionOk="0">
                <a:moveTo>
                  <a:pt x="9097" y="0"/>
                </a:moveTo>
                <a:lnTo>
                  <a:pt x="1" y="14190"/>
                </a:lnTo>
                <a:lnTo>
                  <a:pt x="5686" y="14190"/>
                </a:lnTo>
                <a:lnTo>
                  <a:pt x="8551" y="9096"/>
                </a:lnTo>
                <a:lnTo>
                  <a:pt x="11371" y="14190"/>
                </a:lnTo>
                <a:lnTo>
                  <a:pt x="17056" y="14190"/>
                </a:lnTo>
                <a:lnTo>
                  <a:pt x="9097"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6809128" y="1540775"/>
            <a:ext cx="552870" cy="453619"/>
          </a:xfrm>
          <a:custGeom>
            <a:avLst/>
            <a:gdLst/>
            <a:ahLst/>
            <a:cxnLst/>
            <a:rect l="l" t="t" r="r" b="b"/>
            <a:pathLst>
              <a:path w="17056" h="14190" extrusionOk="0">
                <a:moveTo>
                  <a:pt x="9097" y="0"/>
                </a:moveTo>
                <a:lnTo>
                  <a:pt x="1" y="14190"/>
                </a:lnTo>
                <a:lnTo>
                  <a:pt x="5686" y="14190"/>
                </a:lnTo>
                <a:lnTo>
                  <a:pt x="8506" y="9096"/>
                </a:lnTo>
                <a:lnTo>
                  <a:pt x="11917" y="14190"/>
                </a:lnTo>
                <a:lnTo>
                  <a:pt x="17056" y="14190"/>
                </a:lnTo>
                <a:lnTo>
                  <a:pt x="9097"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7361947" y="1540775"/>
            <a:ext cx="533713" cy="453619"/>
          </a:xfrm>
          <a:custGeom>
            <a:avLst/>
            <a:gdLst/>
            <a:ahLst/>
            <a:cxnLst/>
            <a:rect l="l" t="t" r="r" b="b"/>
            <a:pathLst>
              <a:path w="16465" h="14190" extrusionOk="0">
                <a:moveTo>
                  <a:pt x="8506" y="0"/>
                </a:moveTo>
                <a:lnTo>
                  <a:pt x="1" y="14190"/>
                </a:lnTo>
                <a:lnTo>
                  <a:pt x="5095" y="14190"/>
                </a:lnTo>
                <a:lnTo>
                  <a:pt x="8506" y="9096"/>
                </a:lnTo>
                <a:lnTo>
                  <a:pt x="11371" y="14190"/>
                </a:lnTo>
                <a:lnTo>
                  <a:pt x="16465" y="14190"/>
                </a:lnTo>
                <a:lnTo>
                  <a:pt x="850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7895610" y="1540775"/>
            <a:ext cx="535172" cy="453619"/>
          </a:xfrm>
          <a:custGeom>
            <a:avLst/>
            <a:gdLst/>
            <a:ahLst/>
            <a:cxnLst/>
            <a:rect l="l" t="t" r="r" b="b"/>
            <a:pathLst>
              <a:path w="16510" h="14190" extrusionOk="0">
                <a:moveTo>
                  <a:pt x="8551" y="0"/>
                </a:moveTo>
                <a:lnTo>
                  <a:pt x="1" y="14190"/>
                </a:lnTo>
                <a:lnTo>
                  <a:pt x="5140" y="14190"/>
                </a:lnTo>
                <a:lnTo>
                  <a:pt x="8551" y="9096"/>
                </a:lnTo>
                <a:lnTo>
                  <a:pt x="11371" y="14190"/>
                </a:lnTo>
                <a:lnTo>
                  <a:pt x="16510" y="14190"/>
                </a:lnTo>
                <a:lnTo>
                  <a:pt x="8551"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5740376" y="1049402"/>
            <a:ext cx="552870" cy="455089"/>
          </a:xfrm>
          <a:custGeom>
            <a:avLst/>
            <a:gdLst/>
            <a:ahLst/>
            <a:cxnLst/>
            <a:rect l="l" t="t" r="r" b="b"/>
            <a:pathLst>
              <a:path w="17056" h="14236" extrusionOk="0">
                <a:moveTo>
                  <a:pt x="0" y="0"/>
                </a:moveTo>
                <a:lnTo>
                  <a:pt x="9096" y="14235"/>
                </a:lnTo>
                <a:lnTo>
                  <a:pt x="17055" y="0"/>
                </a:lnTo>
                <a:lnTo>
                  <a:pt x="11370" y="0"/>
                </a:lnTo>
                <a:lnTo>
                  <a:pt x="8505" y="5139"/>
                </a:lnTo>
                <a:lnTo>
                  <a:pt x="568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6274006" y="1049402"/>
            <a:ext cx="552870" cy="455089"/>
          </a:xfrm>
          <a:custGeom>
            <a:avLst/>
            <a:gdLst/>
            <a:ahLst/>
            <a:cxnLst/>
            <a:rect l="l" t="t" r="r" b="b"/>
            <a:pathLst>
              <a:path w="17056" h="14236" extrusionOk="0">
                <a:moveTo>
                  <a:pt x="1" y="0"/>
                </a:moveTo>
                <a:lnTo>
                  <a:pt x="9097" y="14235"/>
                </a:lnTo>
                <a:lnTo>
                  <a:pt x="17056" y="0"/>
                </a:lnTo>
                <a:lnTo>
                  <a:pt x="11371" y="0"/>
                </a:lnTo>
                <a:lnTo>
                  <a:pt x="8551" y="5139"/>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809128" y="1049402"/>
            <a:ext cx="552870" cy="455089"/>
          </a:xfrm>
          <a:custGeom>
            <a:avLst/>
            <a:gdLst/>
            <a:ahLst/>
            <a:cxnLst/>
            <a:rect l="l" t="t" r="r" b="b"/>
            <a:pathLst>
              <a:path w="17056" h="14236" extrusionOk="0">
                <a:moveTo>
                  <a:pt x="1" y="0"/>
                </a:moveTo>
                <a:lnTo>
                  <a:pt x="9097" y="14235"/>
                </a:lnTo>
                <a:lnTo>
                  <a:pt x="17056" y="0"/>
                </a:lnTo>
                <a:lnTo>
                  <a:pt x="11917" y="0"/>
                </a:lnTo>
                <a:lnTo>
                  <a:pt x="8506" y="5139"/>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7361947" y="1049402"/>
            <a:ext cx="533713" cy="455089"/>
          </a:xfrm>
          <a:custGeom>
            <a:avLst/>
            <a:gdLst/>
            <a:ahLst/>
            <a:cxnLst/>
            <a:rect l="l" t="t" r="r" b="b"/>
            <a:pathLst>
              <a:path w="16465" h="14236" extrusionOk="0">
                <a:moveTo>
                  <a:pt x="1" y="0"/>
                </a:moveTo>
                <a:lnTo>
                  <a:pt x="8506" y="14235"/>
                </a:lnTo>
                <a:lnTo>
                  <a:pt x="16465" y="0"/>
                </a:lnTo>
                <a:lnTo>
                  <a:pt x="11371" y="0"/>
                </a:lnTo>
                <a:lnTo>
                  <a:pt x="8506" y="5139"/>
                </a:lnTo>
                <a:lnTo>
                  <a:pt x="509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7895610" y="1049402"/>
            <a:ext cx="535172" cy="455089"/>
          </a:xfrm>
          <a:custGeom>
            <a:avLst/>
            <a:gdLst/>
            <a:ahLst/>
            <a:cxnLst/>
            <a:rect l="l" t="t" r="r" b="b"/>
            <a:pathLst>
              <a:path w="16510" h="14236" extrusionOk="0">
                <a:moveTo>
                  <a:pt x="1" y="0"/>
                </a:moveTo>
                <a:lnTo>
                  <a:pt x="8551" y="14235"/>
                </a:lnTo>
                <a:lnTo>
                  <a:pt x="16510" y="0"/>
                </a:lnTo>
                <a:lnTo>
                  <a:pt x="11371" y="0"/>
                </a:lnTo>
                <a:lnTo>
                  <a:pt x="8551" y="5139"/>
                </a:lnTo>
                <a:lnTo>
                  <a:pt x="5140"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5740376" y="2103368"/>
            <a:ext cx="552870" cy="455089"/>
          </a:xfrm>
          <a:custGeom>
            <a:avLst/>
            <a:gdLst/>
            <a:ahLst/>
            <a:cxnLst/>
            <a:rect l="l" t="t" r="r" b="b"/>
            <a:pathLst>
              <a:path w="17056" h="14236" extrusionOk="0">
                <a:moveTo>
                  <a:pt x="0" y="1"/>
                </a:moveTo>
                <a:lnTo>
                  <a:pt x="9096" y="14236"/>
                </a:lnTo>
                <a:lnTo>
                  <a:pt x="17055" y="1"/>
                </a:lnTo>
                <a:lnTo>
                  <a:pt x="11370" y="1"/>
                </a:lnTo>
                <a:lnTo>
                  <a:pt x="8505" y="5140"/>
                </a:lnTo>
                <a:lnTo>
                  <a:pt x="5685"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274006" y="2103368"/>
            <a:ext cx="552870" cy="455089"/>
          </a:xfrm>
          <a:custGeom>
            <a:avLst/>
            <a:gdLst/>
            <a:ahLst/>
            <a:cxnLst/>
            <a:rect l="l" t="t" r="r" b="b"/>
            <a:pathLst>
              <a:path w="17056" h="14236" extrusionOk="0">
                <a:moveTo>
                  <a:pt x="1" y="1"/>
                </a:moveTo>
                <a:lnTo>
                  <a:pt x="9097" y="14236"/>
                </a:lnTo>
                <a:lnTo>
                  <a:pt x="17056" y="1"/>
                </a:lnTo>
                <a:lnTo>
                  <a:pt x="11371" y="1"/>
                </a:lnTo>
                <a:lnTo>
                  <a:pt x="8551" y="5140"/>
                </a:lnTo>
                <a:lnTo>
                  <a:pt x="568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6809128" y="2103368"/>
            <a:ext cx="552870" cy="455089"/>
          </a:xfrm>
          <a:custGeom>
            <a:avLst/>
            <a:gdLst/>
            <a:ahLst/>
            <a:cxnLst/>
            <a:rect l="l" t="t" r="r" b="b"/>
            <a:pathLst>
              <a:path w="17056" h="14236" extrusionOk="0">
                <a:moveTo>
                  <a:pt x="1" y="1"/>
                </a:moveTo>
                <a:lnTo>
                  <a:pt x="9097" y="14236"/>
                </a:lnTo>
                <a:lnTo>
                  <a:pt x="17056" y="1"/>
                </a:lnTo>
                <a:lnTo>
                  <a:pt x="11917" y="1"/>
                </a:lnTo>
                <a:lnTo>
                  <a:pt x="8506" y="5140"/>
                </a:lnTo>
                <a:lnTo>
                  <a:pt x="568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7361947" y="2103368"/>
            <a:ext cx="533713" cy="455089"/>
          </a:xfrm>
          <a:custGeom>
            <a:avLst/>
            <a:gdLst/>
            <a:ahLst/>
            <a:cxnLst/>
            <a:rect l="l" t="t" r="r" b="b"/>
            <a:pathLst>
              <a:path w="16465" h="14236" extrusionOk="0">
                <a:moveTo>
                  <a:pt x="1" y="1"/>
                </a:moveTo>
                <a:lnTo>
                  <a:pt x="8506" y="14236"/>
                </a:lnTo>
                <a:lnTo>
                  <a:pt x="16465" y="1"/>
                </a:lnTo>
                <a:lnTo>
                  <a:pt x="11371" y="1"/>
                </a:lnTo>
                <a:lnTo>
                  <a:pt x="8506" y="5140"/>
                </a:lnTo>
                <a:lnTo>
                  <a:pt x="5095"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7895610" y="2103368"/>
            <a:ext cx="535172" cy="455089"/>
          </a:xfrm>
          <a:custGeom>
            <a:avLst/>
            <a:gdLst/>
            <a:ahLst/>
            <a:cxnLst/>
            <a:rect l="l" t="t" r="r" b="b"/>
            <a:pathLst>
              <a:path w="16510" h="14236" extrusionOk="0">
                <a:moveTo>
                  <a:pt x="1" y="1"/>
                </a:moveTo>
                <a:lnTo>
                  <a:pt x="8551" y="14236"/>
                </a:lnTo>
                <a:lnTo>
                  <a:pt x="16510" y="1"/>
                </a:lnTo>
                <a:lnTo>
                  <a:pt x="11371" y="1"/>
                </a:lnTo>
                <a:lnTo>
                  <a:pt x="8551" y="5140"/>
                </a:lnTo>
                <a:lnTo>
                  <a:pt x="5140"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5740376" y="3157365"/>
            <a:ext cx="552870" cy="455089"/>
          </a:xfrm>
          <a:custGeom>
            <a:avLst/>
            <a:gdLst/>
            <a:ahLst/>
            <a:cxnLst/>
            <a:rect l="l" t="t" r="r" b="b"/>
            <a:pathLst>
              <a:path w="17056" h="14236" extrusionOk="0">
                <a:moveTo>
                  <a:pt x="0" y="0"/>
                </a:moveTo>
                <a:lnTo>
                  <a:pt x="9096" y="14235"/>
                </a:lnTo>
                <a:lnTo>
                  <a:pt x="17055" y="0"/>
                </a:lnTo>
                <a:lnTo>
                  <a:pt x="11370" y="0"/>
                </a:lnTo>
                <a:lnTo>
                  <a:pt x="8505" y="4548"/>
                </a:lnTo>
                <a:lnTo>
                  <a:pt x="568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6274006" y="3157365"/>
            <a:ext cx="552870" cy="455089"/>
          </a:xfrm>
          <a:custGeom>
            <a:avLst/>
            <a:gdLst/>
            <a:ahLst/>
            <a:cxnLst/>
            <a:rect l="l" t="t" r="r" b="b"/>
            <a:pathLst>
              <a:path w="17056" h="14236" extrusionOk="0">
                <a:moveTo>
                  <a:pt x="1" y="0"/>
                </a:moveTo>
                <a:lnTo>
                  <a:pt x="9097" y="14235"/>
                </a:lnTo>
                <a:lnTo>
                  <a:pt x="17056" y="0"/>
                </a:lnTo>
                <a:lnTo>
                  <a:pt x="11371" y="0"/>
                </a:lnTo>
                <a:lnTo>
                  <a:pt x="8551" y="4548"/>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6809128" y="3157365"/>
            <a:ext cx="552870" cy="455089"/>
          </a:xfrm>
          <a:custGeom>
            <a:avLst/>
            <a:gdLst/>
            <a:ahLst/>
            <a:cxnLst/>
            <a:rect l="l" t="t" r="r" b="b"/>
            <a:pathLst>
              <a:path w="17056" h="14236" extrusionOk="0">
                <a:moveTo>
                  <a:pt x="1" y="0"/>
                </a:moveTo>
                <a:lnTo>
                  <a:pt x="9097" y="14235"/>
                </a:lnTo>
                <a:lnTo>
                  <a:pt x="17056" y="0"/>
                </a:lnTo>
                <a:lnTo>
                  <a:pt x="11917" y="0"/>
                </a:lnTo>
                <a:lnTo>
                  <a:pt x="8506" y="4548"/>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7361947" y="3157365"/>
            <a:ext cx="533713" cy="455089"/>
          </a:xfrm>
          <a:custGeom>
            <a:avLst/>
            <a:gdLst/>
            <a:ahLst/>
            <a:cxnLst/>
            <a:rect l="l" t="t" r="r" b="b"/>
            <a:pathLst>
              <a:path w="16465" h="14236" extrusionOk="0">
                <a:moveTo>
                  <a:pt x="1" y="0"/>
                </a:moveTo>
                <a:lnTo>
                  <a:pt x="8506" y="14235"/>
                </a:lnTo>
                <a:lnTo>
                  <a:pt x="16465" y="0"/>
                </a:lnTo>
                <a:lnTo>
                  <a:pt x="11371" y="0"/>
                </a:lnTo>
                <a:lnTo>
                  <a:pt x="8506" y="4548"/>
                </a:lnTo>
                <a:lnTo>
                  <a:pt x="509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7895610" y="3157365"/>
            <a:ext cx="535172" cy="455089"/>
          </a:xfrm>
          <a:custGeom>
            <a:avLst/>
            <a:gdLst/>
            <a:ahLst/>
            <a:cxnLst/>
            <a:rect l="l" t="t" r="r" b="b"/>
            <a:pathLst>
              <a:path w="16510" h="14236" extrusionOk="0">
                <a:moveTo>
                  <a:pt x="1" y="0"/>
                </a:moveTo>
                <a:lnTo>
                  <a:pt x="8551" y="14235"/>
                </a:lnTo>
                <a:lnTo>
                  <a:pt x="16510" y="0"/>
                </a:lnTo>
                <a:lnTo>
                  <a:pt x="11371" y="0"/>
                </a:lnTo>
                <a:lnTo>
                  <a:pt x="8551" y="4548"/>
                </a:lnTo>
                <a:lnTo>
                  <a:pt x="5140"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5740376" y="4683812"/>
            <a:ext cx="552870" cy="455089"/>
          </a:xfrm>
          <a:custGeom>
            <a:avLst/>
            <a:gdLst/>
            <a:ahLst/>
            <a:cxnLst/>
            <a:rect l="l" t="t" r="r" b="b"/>
            <a:pathLst>
              <a:path w="17056" h="14236" extrusionOk="0">
                <a:moveTo>
                  <a:pt x="9096" y="1"/>
                </a:moveTo>
                <a:lnTo>
                  <a:pt x="0" y="14236"/>
                </a:lnTo>
                <a:lnTo>
                  <a:pt x="5685" y="14236"/>
                </a:lnTo>
                <a:lnTo>
                  <a:pt x="8505" y="9688"/>
                </a:lnTo>
                <a:lnTo>
                  <a:pt x="11370" y="14236"/>
                </a:lnTo>
                <a:lnTo>
                  <a:pt x="17055" y="14236"/>
                </a:lnTo>
                <a:lnTo>
                  <a:pt x="909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6274006" y="4683812"/>
            <a:ext cx="552870" cy="455089"/>
          </a:xfrm>
          <a:custGeom>
            <a:avLst/>
            <a:gdLst/>
            <a:ahLst/>
            <a:cxnLst/>
            <a:rect l="l" t="t" r="r" b="b"/>
            <a:pathLst>
              <a:path w="17056" h="14236" extrusionOk="0">
                <a:moveTo>
                  <a:pt x="9097" y="1"/>
                </a:moveTo>
                <a:lnTo>
                  <a:pt x="1" y="14236"/>
                </a:lnTo>
                <a:lnTo>
                  <a:pt x="5686" y="14236"/>
                </a:lnTo>
                <a:lnTo>
                  <a:pt x="8551" y="9688"/>
                </a:lnTo>
                <a:lnTo>
                  <a:pt x="11371"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6809128" y="4683812"/>
            <a:ext cx="552870" cy="455089"/>
          </a:xfrm>
          <a:custGeom>
            <a:avLst/>
            <a:gdLst/>
            <a:ahLst/>
            <a:cxnLst/>
            <a:rect l="l" t="t" r="r" b="b"/>
            <a:pathLst>
              <a:path w="17056" h="14236" extrusionOk="0">
                <a:moveTo>
                  <a:pt x="9097" y="1"/>
                </a:moveTo>
                <a:lnTo>
                  <a:pt x="1" y="14236"/>
                </a:lnTo>
                <a:lnTo>
                  <a:pt x="5686" y="14236"/>
                </a:lnTo>
                <a:lnTo>
                  <a:pt x="8506" y="9688"/>
                </a:lnTo>
                <a:lnTo>
                  <a:pt x="11917"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7361947" y="4683812"/>
            <a:ext cx="533713" cy="455089"/>
          </a:xfrm>
          <a:custGeom>
            <a:avLst/>
            <a:gdLst/>
            <a:ahLst/>
            <a:cxnLst/>
            <a:rect l="l" t="t" r="r" b="b"/>
            <a:pathLst>
              <a:path w="16465" h="14236" extrusionOk="0">
                <a:moveTo>
                  <a:pt x="8506" y="1"/>
                </a:moveTo>
                <a:lnTo>
                  <a:pt x="1" y="14236"/>
                </a:lnTo>
                <a:lnTo>
                  <a:pt x="5095" y="14236"/>
                </a:lnTo>
                <a:lnTo>
                  <a:pt x="8506" y="9688"/>
                </a:lnTo>
                <a:lnTo>
                  <a:pt x="11371" y="14236"/>
                </a:lnTo>
                <a:lnTo>
                  <a:pt x="16465" y="14236"/>
                </a:lnTo>
                <a:lnTo>
                  <a:pt x="850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7895610" y="4683812"/>
            <a:ext cx="535172" cy="455089"/>
          </a:xfrm>
          <a:custGeom>
            <a:avLst/>
            <a:gdLst/>
            <a:ahLst/>
            <a:cxnLst/>
            <a:rect l="l" t="t" r="r" b="b"/>
            <a:pathLst>
              <a:path w="16510" h="14236" extrusionOk="0">
                <a:moveTo>
                  <a:pt x="8551" y="1"/>
                </a:moveTo>
                <a:lnTo>
                  <a:pt x="1" y="14236"/>
                </a:lnTo>
                <a:lnTo>
                  <a:pt x="5140" y="14236"/>
                </a:lnTo>
                <a:lnTo>
                  <a:pt x="8551" y="9688"/>
                </a:lnTo>
                <a:lnTo>
                  <a:pt x="11371" y="14236"/>
                </a:lnTo>
                <a:lnTo>
                  <a:pt x="16510" y="14236"/>
                </a:lnTo>
                <a:lnTo>
                  <a:pt x="8551"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5740376" y="4211330"/>
            <a:ext cx="552870" cy="455121"/>
          </a:xfrm>
          <a:custGeom>
            <a:avLst/>
            <a:gdLst/>
            <a:ahLst/>
            <a:cxnLst/>
            <a:rect l="l" t="t" r="r" b="b"/>
            <a:pathLst>
              <a:path w="17056" h="14237" extrusionOk="0">
                <a:moveTo>
                  <a:pt x="0" y="1"/>
                </a:moveTo>
                <a:lnTo>
                  <a:pt x="9096" y="14236"/>
                </a:lnTo>
                <a:lnTo>
                  <a:pt x="17055" y="1"/>
                </a:lnTo>
                <a:lnTo>
                  <a:pt x="11370" y="1"/>
                </a:lnTo>
                <a:lnTo>
                  <a:pt x="8505" y="4549"/>
                </a:lnTo>
                <a:lnTo>
                  <a:pt x="5685"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6274006" y="4211330"/>
            <a:ext cx="552870" cy="455121"/>
          </a:xfrm>
          <a:custGeom>
            <a:avLst/>
            <a:gdLst/>
            <a:ahLst/>
            <a:cxnLst/>
            <a:rect l="l" t="t" r="r" b="b"/>
            <a:pathLst>
              <a:path w="17056" h="14237" extrusionOk="0">
                <a:moveTo>
                  <a:pt x="1" y="1"/>
                </a:moveTo>
                <a:lnTo>
                  <a:pt x="9097" y="14236"/>
                </a:lnTo>
                <a:lnTo>
                  <a:pt x="17056" y="1"/>
                </a:lnTo>
                <a:lnTo>
                  <a:pt x="11371" y="1"/>
                </a:lnTo>
                <a:lnTo>
                  <a:pt x="8551" y="4549"/>
                </a:lnTo>
                <a:lnTo>
                  <a:pt x="568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6809128" y="4211330"/>
            <a:ext cx="552870" cy="455121"/>
          </a:xfrm>
          <a:custGeom>
            <a:avLst/>
            <a:gdLst/>
            <a:ahLst/>
            <a:cxnLst/>
            <a:rect l="l" t="t" r="r" b="b"/>
            <a:pathLst>
              <a:path w="17056" h="14237" extrusionOk="0">
                <a:moveTo>
                  <a:pt x="1" y="1"/>
                </a:moveTo>
                <a:lnTo>
                  <a:pt x="9097" y="14236"/>
                </a:lnTo>
                <a:lnTo>
                  <a:pt x="17056" y="1"/>
                </a:lnTo>
                <a:lnTo>
                  <a:pt x="11917" y="1"/>
                </a:lnTo>
                <a:lnTo>
                  <a:pt x="8506" y="4549"/>
                </a:lnTo>
                <a:lnTo>
                  <a:pt x="568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7361947" y="4211330"/>
            <a:ext cx="533713" cy="455121"/>
          </a:xfrm>
          <a:custGeom>
            <a:avLst/>
            <a:gdLst/>
            <a:ahLst/>
            <a:cxnLst/>
            <a:rect l="l" t="t" r="r" b="b"/>
            <a:pathLst>
              <a:path w="16465" h="14237" extrusionOk="0">
                <a:moveTo>
                  <a:pt x="1" y="1"/>
                </a:moveTo>
                <a:lnTo>
                  <a:pt x="8506" y="14236"/>
                </a:lnTo>
                <a:lnTo>
                  <a:pt x="16465" y="1"/>
                </a:lnTo>
                <a:lnTo>
                  <a:pt x="11371" y="1"/>
                </a:lnTo>
                <a:lnTo>
                  <a:pt x="8506" y="4549"/>
                </a:lnTo>
                <a:lnTo>
                  <a:pt x="5095"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7895610" y="4211330"/>
            <a:ext cx="535172" cy="455121"/>
          </a:xfrm>
          <a:custGeom>
            <a:avLst/>
            <a:gdLst/>
            <a:ahLst/>
            <a:cxnLst/>
            <a:rect l="l" t="t" r="r" b="b"/>
            <a:pathLst>
              <a:path w="16510" h="14237" extrusionOk="0">
                <a:moveTo>
                  <a:pt x="1" y="1"/>
                </a:moveTo>
                <a:lnTo>
                  <a:pt x="8551" y="14236"/>
                </a:lnTo>
                <a:lnTo>
                  <a:pt x="16510" y="1"/>
                </a:lnTo>
                <a:lnTo>
                  <a:pt x="11371" y="1"/>
                </a:lnTo>
                <a:lnTo>
                  <a:pt x="8551" y="4549"/>
                </a:lnTo>
                <a:lnTo>
                  <a:pt x="5140"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5740350" y="486822"/>
            <a:ext cx="552870" cy="453619"/>
          </a:xfrm>
          <a:custGeom>
            <a:avLst/>
            <a:gdLst/>
            <a:ahLst/>
            <a:cxnLst/>
            <a:rect l="l" t="t" r="r" b="b"/>
            <a:pathLst>
              <a:path w="17056" h="14190" extrusionOk="0">
                <a:moveTo>
                  <a:pt x="9096" y="0"/>
                </a:moveTo>
                <a:lnTo>
                  <a:pt x="0" y="14190"/>
                </a:lnTo>
                <a:lnTo>
                  <a:pt x="5685" y="14190"/>
                </a:lnTo>
                <a:lnTo>
                  <a:pt x="8505" y="9096"/>
                </a:lnTo>
                <a:lnTo>
                  <a:pt x="11370" y="14190"/>
                </a:lnTo>
                <a:lnTo>
                  <a:pt x="17055" y="14190"/>
                </a:lnTo>
                <a:lnTo>
                  <a:pt x="909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6273980" y="486822"/>
            <a:ext cx="552870" cy="453619"/>
          </a:xfrm>
          <a:custGeom>
            <a:avLst/>
            <a:gdLst/>
            <a:ahLst/>
            <a:cxnLst/>
            <a:rect l="l" t="t" r="r" b="b"/>
            <a:pathLst>
              <a:path w="17056" h="14190" extrusionOk="0">
                <a:moveTo>
                  <a:pt x="9097" y="0"/>
                </a:moveTo>
                <a:lnTo>
                  <a:pt x="1" y="14190"/>
                </a:lnTo>
                <a:lnTo>
                  <a:pt x="5686" y="14190"/>
                </a:lnTo>
                <a:lnTo>
                  <a:pt x="8551" y="9096"/>
                </a:lnTo>
                <a:lnTo>
                  <a:pt x="11371" y="14190"/>
                </a:lnTo>
                <a:lnTo>
                  <a:pt x="17056" y="14190"/>
                </a:lnTo>
                <a:lnTo>
                  <a:pt x="9097"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6809102" y="486822"/>
            <a:ext cx="552870" cy="453619"/>
          </a:xfrm>
          <a:custGeom>
            <a:avLst/>
            <a:gdLst/>
            <a:ahLst/>
            <a:cxnLst/>
            <a:rect l="l" t="t" r="r" b="b"/>
            <a:pathLst>
              <a:path w="17056" h="14190" extrusionOk="0">
                <a:moveTo>
                  <a:pt x="9097" y="0"/>
                </a:moveTo>
                <a:lnTo>
                  <a:pt x="1" y="14190"/>
                </a:lnTo>
                <a:lnTo>
                  <a:pt x="5686" y="14190"/>
                </a:lnTo>
                <a:lnTo>
                  <a:pt x="8506" y="9096"/>
                </a:lnTo>
                <a:lnTo>
                  <a:pt x="11917" y="14190"/>
                </a:lnTo>
                <a:lnTo>
                  <a:pt x="17056" y="14190"/>
                </a:lnTo>
                <a:lnTo>
                  <a:pt x="9097"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7361921" y="486822"/>
            <a:ext cx="533713" cy="453619"/>
          </a:xfrm>
          <a:custGeom>
            <a:avLst/>
            <a:gdLst/>
            <a:ahLst/>
            <a:cxnLst/>
            <a:rect l="l" t="t" r="r" b="b"/>
            <a:pathLst>
              <a:path w="16465" h="14190" extrusionOk="0">
                <a:moveTo>
                  <a:pt x="8506" y="0"/>
                </a:moveTo>
                <a:lnTo>
                  <a:pt x="1" y="14190"/>
                </a:lnTo>
                <a:lnTo>
                  <a:pt x="5095" y="14190"/>
                </a:lnTo>
                <a:lnTo>
                  <a:pt x="8506" y="9096"/>
                </a:lnTo>
                <a:lnTo>
                  <a:pt x="11371" y="14190"/>
                </a:lnTo>
                <a:lnTo>
                  <a:pt x="16465" y="14190"/>
                </a:lnTo>
                <a:lnTo>
                  <a:pt x="850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7895584" y="486822"/>
            <a:ext cx="535172" cy="453619"/>
          </a:xfrm>
          <a:custGeom>
            <a:avLst/>
            <a:gdLst/>
            <a:ahLst/>
            <a:cxnLst/>
            <a:rect l="l" t="t" r="r" b="b"/>
            <a:pathLst>
              <a:path w="16510" h="14190" extrusionOk="0">
                <a:moveTo>
                  <a:pt x="8551" y="0"/>
                </a:moveTo>
                <a:lnTo>
                  <a:pt x="1" y="14190"/>
                </a:lnTo>
                <a:lnTo>
                  <a:pt x="5140" y="14190"/>
                </a:lnTo>
                <a:lnTo>
                  <a:pt x="8551" y="9096"/>
                </a:lnTo>
                <a:lnTo>
                  <a:pt x="11371" y="14190"/>
                </a:lnTo>
                <a:lnTo>
                  <a:pt x="16510" y="14190"/>
                </a:lnTo>
                <a:lnTo>
                  <a:pt x="8551"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5740350" y="-4551"/>
            <a:ext cx="552870" cy="455089"/>
          </a:xfrm>
          <a:custGeom>
            <a:avLst/>
            <a:gdLst/>
            <a:ahLst/>
            <a:cxnLst/>
            <a:rect l="l" t="t" r="r" b="b"/>
            <a:pathLst>
              <a:path w="17056" h="14236" extrusionOk="0">
                <a:moveTo>
                  <a:pt x="0" y="0"/>
                </a:moveTo>
                <a:lnTo>
                  <a:pt x="9096" y="14235"/>
                </a:lnTo>
                <a:lnTo>
                  <a:pt x="17055" y="0"/>
                </a:lnTo>
                <a:lnTo>
                  <a:pt x="11370" y="0"/>
                </a:lnTo>
                <a:lnTo>
                  <a:pt x="8505" y="5139"/>
                </a:lnTo>
                <a:lnTo>
                  <a:pt x="568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6273980" y="-4551"/>
            <a:ext cx="552870" cy="455089"/>
          </a:xfrm>
          <a:custGeom>
            <a:avLst/>
            <a:gdLst/>
            <a:ahLst/>
            <a:cxnLst/>
            <a:rect l="l" t="t" r="r" b="b"/>
            <a:pathLst>
              <a:path w="17056" h="14236" extrusionOk="0">
                <a:moveTo>
                  <a:pt x="1" y="0"/>
                </a:moveTo>
                <a:lnTo>
                  <a:pt x="9097" y="14235"/>
                </a:lnTo>
                <a:lnTo>
                  <a:pt x="17056" y="0"/>
                </a:lnTo>
                <a:lnTo>
                  <a:pt x="11371" y="0"/>
                </a:lnTo>
                <a:lnTo>
                  <a:pt x="8551" y="5139"/>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6809102" y="-4551"/>
            <a:ext cx="552870" cy="455089"/>
          </a:xfrm>
          <a:custGeom>
            <a:avLst/>
            <a:gdLst/>
            <a:ahLst/>
            <a:cxnLst/>
            <a:rect l="l" t="t" r="r" b="b"/>
            <a:pathLst>
              <a:path w="17056" h="14236" extrusionOk="0">
                <a:moveTo>
                  <a:pt x="1" y="0"/>
                </a:moveTo>
                <a:lnTo>
                  <a:pt x="9097" y="14235"/>
                </a:lnTo>
                <a:lnTo>
                  <a:pt x="17056" y="0"/>
                </a:lnTo>
                <a:lnTo>
                  <a:pt x="11917" y="0"/>
                </a:lnTo>
                <a:lnTo>
                  <a:pt x="8506" y="5139"/>
                </a:lnTo>
                <a:lnTo>
                  <a:pt x="5686"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7361921" y="-4551"/>
            <a:ext cx="533713" cy="455089"/>
          </a:xfrm>
          <a:custGeom>
            <a:avLst/>
            <a:gdLst/>
            <a:ahLst/>
            <a:cxnLst/>
            <a:rect l="l" t="t" r="r" b="b"/>
            <a:pathLst>
              <a:path w="16465" h="14236" extrusionOk="0">
                <a:moveTo>
                  <a:pt x="1" y="0"/>
                </a:moveTo>
                <a:lnTo>
                  <a:pt x="8506" y="14235"/>
                </a:lnTo>
                <a:lnTo>
                  <a:pt x="16465" y="0"/>
                </a:lnTo>
                <a:lnTo>
                  <a:pt x="11371" y="0"/>
                </a:lnTo>
                <a:lnTo>
                  <a:pt x="8506" y="5139"/>
                </a:lnTo>
                <a:lnTo>
                  <a:pt x="5095"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895584" y="-4551"/>
            <a:ext cx="535172" cy="455089"/>
          </a:xfrm>
          <a:custGeom>
            <a:avLst/>
            <a:gdLst/>
            <a:ahLst/>
            <a:cxnLst/>
            <a:rect l="l" t="t" r="r" b="b"/>
            <a:pathLst>
              <a:path w="16510" h="14236" extrusionOk="0">
                <a:moveTo>
                  <a:pt x="1" y="0"/>
                </a:moveTo>
                <a:lnTo>
                  <a:pt x="8551" y="14235"/>
                </a:lnTo>
                <a:lnTo>
                  <a:pt x="16510" y="0"/>
                </a:lnTo>
                <a:lnTo>
                  <a:pt x="11371" y="0"/>
                </a:lnTo>
                <a:lnTo>
                  <a:pt x="8551" y="5139"/>
                </a:lnTo>
                <a:lnTo>
                  <a:pt x="5140" y="0"/>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5740376" y="3657087"/>
            <a:ext cx="552870" cy="455089"/>
          </a:xfrm>
          <a:custGeom>
            <a:avLst/>
            <a:gdLst/>
            <a:ahLst/>
            <a:cxnLst/>
            <a:rect l="l" t="t" r="r" b="b"/>
            <a:pathLst>
              <a:path w="17056" h="14236" extrusionOk="0">
                <a:moveTo>
                  <a:pt x="9096" y="1"/>
                </a:moveTo>
                <a:lnTo>
                  <a:pt x="0" y="14236"/>
                </a:lnTo>
                <a:lnTo>
                  <a:pt x="5685" y="14236"/>
                </a:lnTo>
                <a:lnTo>
                  <a:pt x="8505" y="9688"/>
                </a:lnTo>
                <a:lnTo>
                  <a:pt x="11370" y="14236"/>
                </a:lnTo>
                <a:lnTo>
                  <a:pt x="17055" y="14236"/>
                </a:lnTo>
                <a:lnTo>
                  <a:pt x="909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6274006" y="3657087"/>
            <a:ext cx="552870" cy="455089"/>
          </a:xfrm>
          <a:custGeom>
            <a:avLst/>
            <a:gdLst/>
            <a:ahLst/>
            <a:cxnLst/>
            <a:rect l="l" t="t" r="r" b="b"/>
            <a:pathLst>
              <a:path w="17056" h="14236" extrusionOk="0">
                <a:moveTo>
                  <a:pt x="9097" y="1"/>
                </a:moveTo>
                <a:lnTo>
                  <a:pt x="1" y="14236"/>
                </a:lnTo>
                <a:lnTo>
                  <a:pt x="5686" y="14236"/>
                </a:lnTo>
                <a:lnTo>
                  <a:pt x="8551" y="9688"/>
                </a:lnTo>
                <a:lnTo>
                  <a:pt x="11371"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6809128" y="3657087"/>
            <a:ext cx="552870" cy="455089"/>
          </a:xfrm>
          <a:custGeom>
            <a:avLst/>
            <a:gdLst/>
            <a:ahLst/>
            <a:cxnLst/>
            <a:rect l="l" t="t" r="r" b="b"/>
            <a:pathLst>
              <a:path w="17056" h="14236" extrusionOk="0">
                <a:moveTo>
                  <a:pt x="9097" y="1"/>
                </a:moveTo>
                <a:lnTo>
                  <a:pt x="1" y="14236"/>
                </a:lnTo>
                <a:lnTo>
                  <a:pt x="5686" y="14236"/>
                </a:lnTo>
                <a:lnTo>
                  <a:pt x="8506" y="9688"/>
                </a:lnTo>
                <a:lnTo>
                  <a:pt x="11917"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7361947" y="3657087"/>
            <a:ext cx="533713" cy="455089"/>
          </a:xfrm>
          <a:custGeom>
            <a:avLst/>
            <a:gdLst/>
            <a:ahLst/>
            <a:cxnLst/>
            <a:rect l="l" t="t" r="r" b="b"/>
            <a:pathLst>
              <a:path w="16465" h="14236" extrusionOk="0">
                <a:moveTo>
                  <a:pt x="8506" y="1"/>
                </a:moveTo>
                <a:lnTo>
                  <a:pt x="1" y="14236"/>
                </a:lnTo>
                <a:lnTo>
                  <a:pt x="5095" y="14236"/>
                </a:lnTo>
                <a:lnTo>
                  <a:pt x="8506" y="9688"/>
                </a:lnTo>
                <a:lnTo>
                  <a:pt x="11371" y="14236"/>
                </a:lnTo>
                <a:lnTo>
                  <a:pt x="16465" y="14236"/>
                </a:lnTo>
                <a:lnTo>
                  <a:pt x="850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7895610" y="3657087"/>
            <a:ext cx="535172" cy="455089"/>
          </a:xfrm>
          <a:custGeom>
            <a:avLst/>
            <a:gdLst/>
            <a:ahLst/>
            <a:cxnLst/>
            <a:rect l="l" t="t" r="r" b="b"/>
            <a:pathLst>
              <a:path w="16510" h="14236" extrusionOk="0">
                <a:moveTo>
                  <a:pt x="8551" y="1"/>
                </a:moveTo>
                <a:lnTo>
                  <a:pt x="1" y="14236"/>
                </a:lnTo>
                <a:lnTo>
                  <a:pt x="5140" y="14236"/>
                </a:lnTo>
                <a:lnTo>
                  <a:pt x="8551" y="9688"/>
                </a:lnTo>
                <a:lnTo>
                  <a:pt x="11371" y="14236"/>
                </a:lnTo>
                <a:lnTo>
                  <a:pt x="16510" y="14236"/>
                </a:lnTo>
                <a:lnTo>
                  <a:pt x="8551"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5740376" y="2630374"/>
            <a:ext cx="552870" cy="455089"/>
          </a:xfrm>
          <a:custGeom>
            <a:avLst/>
            <a:gdLst/>
            <a:ahLst/>
            <a:cxnLst/>
            <a:rect l="l" t="t" r="r" b="b"/>
            <a:pathLst>
              <a:path w="17056" h="14236" extrusionOk="0">
                <a:moveTo>
                  <a:pt x="9096" y="1"/>
                </a:moveTo>
                <a:lnTo>
                  <a:pt x="0" y="14236"/>
                </a:lnTo>
                <a:lnTo>
                  <a:pt x="5685" y="14236"/>
                </a:lnTo>
                <a:lnTo>
                  <a:pt x="8505" y="9688"/>
                </a:lnTo>
                <a:lnTo>
                  <a:pt x="11370" y="14236"/>
                </a:lnTo>
                <a:lnTo>
                  <a:pt x="17055" y="14236"/>
                </a:lnTo>
                <a:lnTo>
                  <a:pt x="909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6274006" y="2630374"/>
            <a:ext cx="552870" cy="455089"/>
          </a:xfrm>
          <a:custGeom>
            <a:avLst/>
            <a:gdLst/>
            <a:ahLst/>
            <a:cxnLst/>
            <a:rect l="l" t="t" r="r" b="b"/>
            <a:pathLst>
              <a:path w="17056" h="14236" extrusionOk="0">
                <a:moveTo>
                  <a:pt x="9097" y="1"/>
                </a:moveTo>
                <a:lnTo>
                  <a:pt x="1" y="14236"/>
                </a:lnTo>
                <a:lnTo>
                  <a:pt x="5686" y="14236"/>
                </a:lnTo>
                <a:lnTo>
                  <a:pt x="8551" y="9688"/>
                </a:lnTo>
                <a:lnTo>
                  <a:pt x="11371"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809128" y="2630374"/>
            <a:ext cx="552870" cy="455089"/>
          </a:xfrm>
          <a:custGeom>
            <a:avLst/>
            <a:gdLst/>
            <a:ahLst/>
            <a:cxnLst/>
            <a:rect l="l" t="t" r="r" b="b"/>
            <a:pathLst>
              <a:path w="17056" h="14236" extrusionOk="0">
                <a:moveTo>
                  <a:pt x="9097" y="1"/>
                </a:moveTo>
                <a:lnTo>
                  <a:pt x="1" y="14236"/>
                </a:lnTo>
                <a:lnTo>
                  <a:pt x="5686" y="14236"/>
                </a:lnTo>
                <a:lnTo>
                  <a:pt x="8506" y="9688"/>
                </a:lnTo>
                <a:lnTo>
                  <a:pt x="11917" y="14236"/>
                </a:lnTo>
                <a:lnTo>
                  <a:pt x="17056" y="14236"/>
                </a:lnTo>
                <a:lnTo>
                  <a:pt x="9097"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361947" y="2630374"/>
            <a:ext cx="533713" cy="455089"/>
          </a:xfrm>
          <a:custGeom>
            <a:avLst/>
            <a:gdLst/>
            <a:ahLst/>
            <a:cxnLst/>
            <a:rect l="l" t="t" r="r" b="b"/>
            <a:pathLst>
              <a:path w="16465" h="14236" extrusionOk="0">
                <a:moveTo>
                  <a:pt x="8506" y="1"/>
                </a:moveTo>
                <a:lnTo>
                  <a:pt x="1" y="14236"/>
                </a:lnTo>
                <a:lnTo>
                  <a:pt x="5095" y="14236"/>
                </a:lnTo>
                <a:lnTo>
                  <a:pt x="8506" y="9688"/>
                </a:lnTo>
                <a:lnTo>
                  <a:pt x="11371" y="14236"/>
                </a:lnTo>
                <a:lnTo>
                  <a:pt x="16465" y="14236"/>
                </a:lnTo>
                <a:lnTo>
                  <a:pt x="8506"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7895610" y="2630374"/>
            <a:ext cx="535172" cy="455089"/>
          </a:xfrm>
          <a:custGeom>
            <a:avLst/>
            <a:gdLst/>
            <a:ahLst/>
            <a:cxnLst/>
            <a:rect l="l" t="t" r="r" b="b"/>
            <a:pathLst>
              <a:path w="16510" h="14236" extrusionOk="0">
                <a:moveTo>
                  <a:pt x="8551" y="1"/>
                </a:moveTo>
                <a:lnTo>
                  <a:pt x="1" y="14236"/>
                </a:lnTo>
                <a:lnTo>
                  <a:pt x="5140" y="14236"/>
                </a:lnTo>
                <a:lnTo>
                  <a:pt x="8551" y="9688"/>
                </a:lnTo>
                <a:lnTo>
                  <a:pt x="11371" y="14236"/>
                </a:lnTo>
                <a:lnTo>
                  <a:pt x="16510" y="14236"/>
                </a:lnTo>
                <a:lnTo>
                  <a:pt x="8551" y="1"/>
                </a:lnTo>
                <a:close/>
              </a:path>
            </a:pathLst>
          </a:custGeom>
          <a:solidFill>
            <a:srgbClr val="345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3"/>
        <p:cNvGrpSpPr/>
        <p:nvPr/>
      </p:nvGrpSpPr>
      <p:grpSpPr>
        <a:xfrm>
          <a:off x="0" y="0"/>
          <a:ext cx="0" cy="0"/>
          <a:chOff x="0" y="0"/>
          <a:chExt cx="0" cy="0"/>
        </a:xfrm>
      </p:grpSpPr>
      <p:sp>
        <p:nvSpPr>
          <p:cNvPr id="114" name="Google Shape;114;p15"/>
          <p:cNvSpPr txBox="1">
            <a:spLocks noGrp="1"/>
          </p:cNvSpPr>
          <p:nvPr>
            <p:ph type="ctrTitle"/>
          </p:nvPr>
        </p:nvSpPr>
        <p:spPr>
          <a:xfrm>
            <a:off x="487575" y="345675"/>
            <a:ext cx="8093100" cy="20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990"/>
              <a:buFont typeface="Arial"/>
              <a:buNone/>
            </a:pPr>
            <a:r>
              <a:rPr lang="en" sz="4000" b="1">
                <a:solidFill>
                  <a:srgbClr val="FFFFFF"/>
                </a:solidFill>
              </a:rPr>
              <a:t>Learning Management System Selection Task Force</a:t>
            </a:r>
            <a:r>
              <a:rPr lang="en" sz="3800" b="1">
                <a:solidFill>
                  <a:srgbClr val="FFFFFF"/>
                </a:solidFill>
              </a:rPr>
              <a:t> </a:t>
            </a:r>
            <a:endParaRPr sz="3800" b="1">
              <a:solidFill>
                <a:srgbClr val="FFFFFF"/>
              </a:solidFill>
            </a:endParaRPr>
          </a:p>
          <a:p>
            <a:pPr marL="0" lvl="0" indent="0" algn="l" rtl="0">
              <a:spcBef>
                <a:spcPts val="0"/>
              </a:spcBef>
              <a:spcAft>
                <a:spcPts val="0"/>
              </a:spcAft>
              <a:buClr>
                <a:schemeClr val="dk1"/>
              </a:buClr>
              <a:buSzPts val="990"/>
              <a:buFont typeface="Arial"/>
              <a:buNone/>
            </a:pPr>
            <a:endParaRPr sz="3400" b="1">
              <a:solidFill>
                <a:srgbClr val="FFFFFF"/>
              </a:solidFill>
            </a:endParaRPr>
          </a:p>
          <a:p>
            <a:pPr marL="0" lvl="0" indent="0" algn="l" rtl="0">
              <a:spcBef>
                <a:spcPts val="0"/>
              </a:spcBef>
              <a:spcAft>
                <a:spcPts val="0"/>
              </a:spcAft>
              <a:buClr>
                <a:schemeClr val="dk1"/>
              </a:buClr>
              <a:buSzPts val="990"/>
              <a:buFont typeface="Arial"/>
              <a:buNone/>
            </a:pPr>
            <a:r>
              <a:rPr lang="en" sz="2800" b="1">
                <a:solidFill>
                  <a:srgbClr val="FFFFFF"/>
                </a:solidFill>
              </a:rPr>
              <a:t>Report and Recommendation</a:t>
            </a:r>
            <a:endParaRPr sz="2800" b="1">
              <a:solidFill>
                <a:srgbClr val="FFFFFF"/>
              </a:solidFill>
            </a:endParaRPr>
          </a:p>
        </p:txBody>
      </p:sp>
      <p:sp>
        <p:nvSpPr>
          <p:cNvPr id="115" name="Google Shape;115;p15"/>
          <p:cNvSpPr txBox="1">
            <a:spLocks noGrp="1"/>
          </p:cNvSpPr>
          <p:nvPr>
            <p:ph type="subTitle" idx="1"/>
          </p:nvPr>
        </p:nvSpPr>
        <p:spPr>
          <a:xfrm>
            <a:off x="993250" y="3438625"/>
            <a:ext cx="7379100" cy="8751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000">
                <a:solidFill>
                  <a:srgbClr val="FFFFFF"/>
                </a:solidFill>
              </a:rPr>
              <a:t>2020-2021</a:t>
            </a:r>
            <a:endParaRPr sz="2000">
              <a:solidFill>
                <a:srgbClr val="FFFFFF"/>
              </a:solidFill>
            </a:endParaRPr>
          </a:p>
          <a:p>
            <a:pPr marL="0" lvl="0" indent="0" algn="r" rtl="0">
              <a:lnSpc>
                <a:spcPct val="150000"/>
              </a:lnSpc>
              <a:spcBef>
                <a:spcPts val="0"/>
              </a:spcBef>
              <a:spcAft>
                <a:spcPts val="0"/>
              </a:spcAft>
              <a:buNone/>
            </a:pPr>
            <a:r>
              <a:rPr lang="en" sz="2000">
                <a:solidFill>
                  <a:srgbClr val="FFFFFF"/>
                </a:solidFill>
              </a:rPr>
              <a:t>San Ramon Valley Unified School District</a:t>
            </a:r>
            <a:r>
              <a:rPr lang="en" sz="1700">
                <a:solidFill>
                  <a:srgbClr val="FFFFFF"/>
                </a:solidFill>
              </a:rPr>
              <a:t> </a:t>
            </a:r>
            <a:endParaRPr sz="17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206800" y="303825"/>
            <a:ext cx="7886100" cy="7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solidFill>
                  <a:schemeClr val="dk2"/>
                </a:solidFill>
              </a:rPr>
              <a:t>Initial Evaluation Data </a:t>
            </a:r>
            <a:endParaRPr sz="2800" b="1">
              <a:solidFill>
                <a:schemeClr val="dk2"/>
              </a:solidFill>
            </a:endParaRPr>
          </a:p>
        </p:txBody>
      </p:sp>
      <p:pic>
        <p:nvPicPr>
          <p:cNvPr id="233" name="Google Shape;233;p24" descr="Forms response chart. Question title: . Number of responses: ."/>
          <p:cNvPicPr preferRelativeResize="0"/>
          <p:nvPr/>
        </p:nvPicPr>
        <p:blipFill rotWithShape="1">
          <a:blip r:embed="rId3">
            <a:alphaModFix/>
          </a:blip>
          <a:srcRect l="2118" t="19309" r="1588" b="12360"/>
          <a:stretch/>
        </p:blipFill>
        <p:spPr>
          <a:xfrm>
            <a:off x="126038" y="1332125"/>
            <a:ext cx="8891926" cy="2878900"/>
          </a:xfrm>
          <a:prstGeom prst="rect">
            <a:avLst/>
          </a:prstGeom>
          <a:noFill/>
          <a:ln>
            <a:noFill/>
          </a:ln>
        </p:spPr>
      </p:pic>
      <p:sp>
        <p:nvSpPr>
          <p:cNvPr id="234" name="Google Shape;234;p24"/>
          <p:cNvSpPr/>
          <p:nvPr/>
        </p:nvSpPr>
        <p:spPr>
          <a:xfrm>
            <a:off x="494575" y="1520800"/>
            <a:ext cx="5378400" cy="19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24" descr="Forms response chart. Question title: Between Schoology and Desire to Learn. Number of responses: 12 responses."/>
          <p:cNvPicPr preferRelativeResize="0"/>
          <p:nvPr/>
        </p:nvPicPr>
        <p:blipFill rotWithShape="1">
          <a:blip r:embed="rId4">
            <a:alphaModFix/>
          </a:blip>
          <a:srcRect l="60739" t="41839" r="21947" b="50841"/>
          <a:stretch/>
        </p:blipFill>
        <p:spPr>
          <a:xfrm>
            <a:off x="6431100" y="1054725"/>
            <a:ext cx="1828176" cy="325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419450" y="349025"/>
            <a:ext cx="7886100" cy="5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2"/>
                </a:solidFill>
              </a:rPr>
              <a:t>Tabulated Rankings of Initial Evaluation</a:t>
            </a:r>
            <a:endParaRPr sz="3000" b="1">
              <a:solidFill>
                <a:schemeClr val="dk2"/>
              </a:solidFill>
            </a:endParaRPr>
          </a:p>
        </p:txBody>
      </p:sp>
      <p:sp>
        <p:nvSpPr>
          <p:cNvPr id="241" name="Google Shape;241;p25"/>
          <p:cNvSpPr txBox="1"/>
          <p:nvPr/>
        </p:nvSpPr>
        <p:spPr>
          <a:xfrm>
            <a:off x="419450" y="973550"/>
            <a:ext cx="7942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Roboto"/>
                <a:ea typeface="Roboto"/>
                <a:cs typeface="Roboto"/>
                <a:sym typeface="Roboto"/>
              </a:rPr>
              <a:t>Low score is better.  1st place votes got 1pt. 4th place got 4pts.</a:t>
            </a:r>
            <a:endParaRPr sz="2100">
              <a:latin typeface="Roboto"/>
              <a:ea typeface="Roboto"/>
              <a:cs typeface="Roboto"/>
              <a:sym typeface="Roboto"/>
            </a:endParaRPr>
          </a:p>
        </p:txBody>
      </p:sp>
      <p:graphicFrame>
        <p:nvGraphicFramePr>
          <p:cNvPr id="242" name="Google Shape;242;p25"/>
          <p:cNvGraphicFramePr/>
          <p:nvPr/>
        </p:nvGraphicFramePr>
        <p:xfrm>
          <a:off x="462650" y="1857375"/>
          <a:ext cx="3000000" cy="3000000"/>
        </p:xfrm>
        <a:graphic>
          <a:graphicData uri="http://schemas.openxmlformats.org/drawingml/2006/table">
            <a:tbl>
              <a:tblPr>
                <a:noFill/>
                <a:tableStyleId>{0F2EA8D2-6F4C-41A3-874B-C960A5B794CE}</a:tableStyleId>
              </a:tblPr>
              <a:tblGrid>
                <a:gridCol w="1382975">
                  <a:extLst>
                    <a:ext uri="{9D8B030D-6E8A-4147-A177-3AD203B41FA5}">
                      <a16:colId xmlns:a16="http://schemas.microsoft.com/office/drawing/2014/main" val="20000"/>
                    </a:ext>
                  </a:extLst>
                </a:gridCol>
                <a:gridCol w="796750">
                  <a:extLst>
                    <a:ext uri="{9D8B030D-6E8A-4147-A177-3AD203B41FA5}">
                      <a16:colId xmlns:a16="http://schemas.microsoft.com/office/drawing/2014/main" val="20001"/>
                    </a:ext>
                  </a:extLst>
                </a:gridCol>
              </a:tblGrid>
              <a:tr h="396200">
                <a:tc gridSpan="2">
                  <a:txBody>
                    <a:bodyPr/>
                    <a:lstStyle/>
                    <a:p>
                      <a:pPr marL="0" lvl="0" indent="0" algn="ctr" rtl="0">
                        <a:spcBef>
                          <a:spcPts val="0"/>
                        </a:spcBef>
                        <a:spcAft>
                          <a:spcPts val="0"/>
                        </a:spcAft>
                        <a:buNone/>
                      </a:pPr>
                      <a:r>
                        <a:rPr lang="en" b="1"/>
                        <a:t>Elementary</a:t>
                      </a:r>
                      <a:endParaRPr b="1"/>
                    </a:p>
                  </a:txBody>
                  <a:tcPr marL="91425" marR="91425" marT="91425" marB="91425">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Platform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Points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dk2"/>
                          </a:solidFill>
                        </a:rPr>
                        <a:t>Schoology</a:t>
                      </a:r>
                      <a:endParaRPr>
                        <a:solidFill>
                          <a:schemeClr val="dk2"/>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Finalist # 2</a:t>
                      </a:r>
                      <a:endParaRPr/>
                    </a:p>
                  </a:txBody>
                  <a:tcPr marL="91425" marR="91425" marT="91425" marB="91425"/>
                </a:tc>
                <a:tc>
                  <a:txBody>
                    <a:bodyPr/>
                    <a:lstStyle/>
                    <a:p>
                      <a:pPr marL="0" lvl="0" indent="0" algn="ctr" rtl="0">
                        <a:spcBef>
                          <a:spcPts val="0"/>
                        </a:spcBef>
                        <a:spcAft>
                          <a:spcPts val="0"/>
                        </a:spcAft>
                        <a:buNone/>
                      </a:pPr>
                      <a:r>
                        <a:rPr lang="en"/>
                        <a:t>28</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Finalist # 3</a:t>
                      </a:r>
                      <a:endParaRPr/>
                    </a:p>
                  </a:txBody>
                  <a:tcPr marL="91425" marR="91425" marT="91425" marB="91425"/>
                </a:tc>
                <a:tc>
                  <a:txBody>
                    <a:bodyPr/>
                    <a:lstStyle/>
                    <a:p>
                      <a:pPr marL="0" lvl="0" indent="0" algn="ctr" rtl="0">
                        <a:spcBef>
                          <a:spcPts val="0"/>
                        </a:spcBef>
                        <a:spcAft>
                          <a:spcPts val="0"/>
                        </a:spcAft>
                        <a:buNone/>
                      </a:pPr>
                      <a:r>
                        <a:rPr lang="en"/>
                        <a:t>28</a:t>
                      </a: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t>Finalist # 4</a:t>
                      </a:r>
                      <a:endParaRPr/>
                    </a:p>
                  </a:txBody>
                  <a:tcPr marL="91425" marR="91425" marT="91425" marB="91425"/>
                </a:tc>
                <a:tc>
                  <a:txBody>
                    <a:bodyPr/>
                    <a:lstStyle/>
                    <a:p>
                      <a:pPr marL="0" lvl="0" indent="0" algn="ctr" rtl="0">
                        <a:spcBef>
                          <a:spcPts val="0"/>
                        </a:spcBef>
                        <a:spcAft>
                          <a:spcPts val="0"/>
                        </a:spcAft>
                        <a:buNone/>
                      </a:pPr>
                      <a:r>
                        <a:rPr lang="en"/>
                        <a:t>36</a:t>
                      </a:r>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243" name="Google Shape;243;p25"/>
          <p:cNvGraphicFramePr/>
          <p:nvPr/>
        </p:nvGraphicFramePr>
        <p:xfrm>
          <a:off x="3358250" y="1857375"/>
          <a:ext cx="3000000" cy="3000000"/>
        </p:xfrm>
        <a:graphic>
          <a:graphicData uri="http://schemas.openxmlformats.org/drawingml/2006/table">
            <a:tbl>
              <a:tblPr>
                <a:noFill/>
                <a:tableStyleId>{0F2EA8D2-6F4C-41A3-874B-C960A5B794CE}</a:tableStyleId>
              </a:tblPr>
              <a:tblGrid>
                <a:gridCol w="1304825">
                  <a:extLst>
                    <a:ext uri="{9D8B030D-6E8A-4147-A177-3AD203B41FA5}">
                      <a16:colId xmlns:a16="http://schemas.microsoft.com/office/drawing/2014/main" val="20000"/>
                    </a:ext>
                  </a:extLst>
                </a:gridCol>
                <a:gridCol w="760075">
                  <a:extLst>
                    <a:ext uri="{9D8B030D-6E8A-4147-A177-3AD203B41FA5}">
                      <a16:colId xmlns:a16="http://schemas.microsoft.com/office/drawing/2014/main" val="20001"/>
                    </a:ext>
                  </a:extLst>
                </a:gridCol>
              </a:tblGrid>
              <a:tr h="396200">
                <a:tc gridSpan="2">
                  <a:txBody>
                    <a:bodyPr/>
                    <a:lstStyle/>
                    <a:p>
                      <a:pPr marL="0" lvl="0" indent="0" algn="ctr" rtl="0">
                        <a:spcBef>
                          <a:spcPts val="0"/>
                        </a:spcBef>
                        <a:spcAft>
                          <a:spcPts val="0"/>
                        </a:spcAft>
                        <a:buNone/>
                      </a:pPr>
                      <a:r>
                        <a:rPr lang="en" b="1"/>
                        <a:t>Secondary</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Platform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Points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dk2"/>
                          </a:solidFill>
                        </a:rPr>
                        <a:t>Schoology</a:t>
                      </a:r>
                      <a:endParaRPr>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49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Finalist #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61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Finalist # 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68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t>Finalist # 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92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44" name="Google Shape;244;p25"/>
          <p:cNvGraphicFramePr/>
          <p:nvPr/>
        </p:nvGraphicFramePr>
        <p:xfrm>
          <a:off x="6101450" y="1857375"/>
          <a:ext cx="3000000" cy="3000000"/>
        </p:xfrm>
        <a:graphic>
          <a:graphicData uri="http://schemas.openxmlformats.org/drawingml/2006/table">
            <a:tbl>
              <a:tblPr>
                <a:noFill/>
                <a:tableStyleId>{0F2EA8D2-6F4C-41A3-874B-C960A5B794CE}</a:tableStyleId>
              </a:tblPr>
              <a:tblGrid>
                <a:gridCol w="1304825">
                  <a:extLst>
                    <a:ext uri="{9D8B030D-6E8A-4147-A177-3AD203B41FA5}">
                      <a16:colId xmlns:a16="http://schemas.microsoft.com/office/drawing/2014/main" val="20000"/>
                    </a:ext>
                  </a:extLst>
                </a:gridCol>
                <a:gridCol w="760075">
                  <a:extLst>
                    <a:ext uri="{9D8B030D-6E8A-4147-A177-3AD203B41FA5}">
                      <a16:colId xmlns:a16="http://schemas.microsoft.com/office/drawing/2014/main" val="20001"/>
                    </a:ext>
                  </a:extLst>
                </a:gridCol>
              </a:tblGrid>
              <a:tr h="396200">
                <a:tc gridSpan="2">
                  <a:txBody>
                    <a:bodyPr/>
                    <a:lstStyle/>
                    <a:p>
                      <a:pPr marL="0" lvl="0" indent="0" algn="ctr" rtl="0">
                        <a:spcBef>
                          <a:spcPts val="0"/>
                        </a:spcBef>
                        <a:spcAft>
                          <a:spcPts val="0"/>
                        </a:spcAft>
                        <a:buNone/>
                      </a:pPr>
                      <a:r>
                        <a:rPr lang="en" b="1"/>
                        <a:t>Total</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Platform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Points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dk2"/>
                          </a:solidFill>
                        </a:rPr>
                        <a:t>Schoology</a:t>
                      </a:r>
                      <a:endParaRPr>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81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Finalist #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105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en"/>
                        <a:t>Finalist # 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116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t>Finalist # 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148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b="1">
                <a:solidFill>
                  <a:schemeClr val="dk2"/>
                </a:solidFill>
              </a:rPr>
              <a:t>Final Selection Straw Poll Data</a:t>
            </a:r>
            <a:endParaRPr sz="2720" b="1">
              <a:solidFill>
                <a:schemeClr val="dk2"/>
              </a:solidFill>
            </a:endParaRPr>
          </a:p>
        </p:txBody>
      </p:sp>
      <p:pic>
        <p:nvPicPr>
          <p:cNvPr id="250" name="Google Shape;250;p26" descr="Forms response chart. Question title: Elementary choice. Number of responses: 14 responses."/>
          <p:cNvPicPr preferRelativeResize="0"/>
          <p:nvPr/>
        </p:nvPicPr>
        <p:blipFill>
          <a:blip r:embed="rId3">
            <a:alphaModFix/>
          </a:blip>
          <a:stretch>
            <a:fillRect/>
          </a:stretch>
        </p:blipFill>
        <p:spPr>
          <a:xfrm>
            <a:off x="533900" y="1412425"/>
            <a:ext cx="6824501" cy="2871951"/>
          </a:xfrm>
          <a:prstGeom prst="rect">
            <a:avLst/>
          </a:prstGeom>
          <a:noFill/>
          <a:ln>
            <a:noFill/>
          </a:ln>
        </p:spPr>
      </p:pic>
      <p:pic>
        <p:nvPicPr>
          <p:cNvPr id="251" name="Google Shape;251;p26" descr="Forms response chart. Question title: Secondary Choice. Number of responses: 40 responses."/>
          <p:cNvPicPr preferRelativeResize="0"/>
          <p:nvPr/>
        </p:nvPicPr>
        <p:blipFill rotWithShape="1">
          <a:blip r:embed="rId4">
            <a:alphaModFix/>
          </a:blip>
          <a:srcRect r="40237"/>
          <a:stretch/>
        </p:blipFill>
        <p:spPr>
          <a:xfrm>
            <a:off x="4531625" y="1412400"/>
            <a:ext cx="4078476" cy="2871975"/>
          </a:xfrm>
          <a:prstGeom prst="rect">
            <a:avLst/>
          </a:prstGeom>
          <a:noFill/>
          <a:ln>
            <a:noFill/>
          </a:ln>
        </p:spPr>
      </p:pic>
      <p:pic>
        <p:nvPicPr>
          <p:cNvPr id="252" name="Google Shape;252;p26" descr="Forms response chart. Question title: Between Schoology and Desire to Learn. Number of responses: 12 responses."/>
          <p:cNvPicPr preferRelativeResize="0"/>
          <p:nvPr/>
        </p:nvPicPr>
        <p:blipFill rotWithShape="1">
          <a:blip r:embed="rId5">
            <a:alphaModFix/>
          </a:blip>
          <a:srcRect l="60739" t="41839" r="21947" b="50841"/>
          <a:stretch/>
        </p:blipFill>
        <p:spPr>
          <a:xfrm>
            <a:off x="6023625" y="4436775"/>
            <a:ext cx="1495075" cy="265975"/>
          </a:xfrm>
          <a:prstGeom prst="rect">
            <a:avLst/>
          </a:prstGeom>
          <a:noFill/>
          <a:ln>
            <a:noFill/>
          </a:ln>
        </p:spPr>
      </p:pic>
      <p:pic>
        <p:nvPicPr>
          <p:cNvPr id="253" name="Google Shape;253;p26" descr="Forms response chart. Question title: Between Schoology and Desire to Learn. Number of responses: 12 responses."/>
          <p:cNvPicPr preferRelativeResize="0"/>
          <p:nvPr/>
        </p:nvPicPr>
        <p:blipFill rotWithShape="1">
          <a:blip r:embed="rId5">
            <a:alphaModFix/>
          </a:blip>
          <a:srcRect l="60739" t="41839" r="21947" b="50841"/>
          <a:stretch/>
        </p:blipFill>
        <p:spPr>
          <a:xfrm>
            <a:off x="2157650" y="4436775"/>
            <a:ext cx="1495075" cy="26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a:spLocks noGrp="1"/>
          </p:cNvSpPr>
          <p:nvPr>
            <p:ph type="title"/>
          </p:nvPr>
        </p:nvSpPr>
        <p:spPr>
          <a:xfrm>
            <a:off x="488650" y="160275"/>
            <a:ext cx="7030500" cy="68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b="1">
                <a:solidFill>
                  <a:schemeClr val="dk2"/>
                </a:solidFill>
              </a:rPr>
              <a:t>Elementary Final Poll</a:t>
            </a:r>
            <a:endParaRPr sz="3000" b="1">
              <a:solidFill>
                <a:schemeClr val="dk2"/>
              </a:solidFill>
            </a:endParaRPr>
          </a:p>
        </p:txBody>
      </p:sp>
      <p:pic>
        <p:nvPicPr>
          <p:cNvPr id="259" name="Google Shape;259;p27" descr="Forms response chart. Question title: Top choice among 3. Number of responses: 12 responses."/>
          <p:cNvPicPr preferRelativeResize="0"/>
          <p:nvPr/>
        </p:nvPicPr>
        <p:blipFill rotWithShape="1">
          <a:blip r:embed="rId3">
            <a:alphaModFix/>
          </a:blip>
          <a:srcRect r="48979"/>
          <a:stretch/>
        </p:blipFill>
        <p:spPr>
          <a:xfrm>
            <a:off x="152400" y="1440075"/>
            <a:ext cx="3252725" cy="2683000"/>
          </a:xfrm>
          <a:prstGeom prst="rect">
            <a:avLst/>
          </a:prstGeom>
          <a:noFill/>
          <a:ln>
            <a:noFill/>
          </a:ln>
        </p:spPr>
      </p:pic>
      <p:pic>
        <p:nvPicPr>
          <p:cNvPr id="260" name="Google Shape;260;p27" descr="Forms response chart. Question title: Between Schoology and Desire to Learn. Number of responses: 12 responses."/>
          <p:cNvPicPr preferRelativeResize="0"/>
          <p:nvPr/>
        </p:nvPicPr>
        <p:blipFill rotWithShape="1">
          <a:blip r:embed="rId4">
            <a:alphaModFix/>
          </a:blip>
          <a:srcRect t="20878" r="40610" b="-2564"/>
          <a:stretch/>
        </p:blipFill>
        <p:spPr>
          <a:xfrm>
            <a:off x="4588050" y="763775"/>
            <a:ext cx="3252725" cy="1882775"/>
          </a:xfrm>
          <a:prstGeom prst="rect">
            <a:avLst/>
          </a:prstGeom>
          <a:noFill/>
          <a:ln>
            <a:noFill/>
          </a:ln>
        </p:spPr>
      </p:pic>
      <p:pic>
        <p:nvPicPr>
          <p:cNvPr id="261" name="Google Shape;261;p27" descr="Forms response chart. Question title: Between schoology and canvas. Number of responses: 12 responses."/>
          <p:cNvPicPr preferRelativeResize="0"/>
          <p:nvPr/>
        </p:nvPicPr>
        <p:blipFill rotWithShape="1">
          <a:blip r:embed="rId5">
            <a:alphaModFix/>
          </a:blip>
          <a:srcRect t="24161" r="40709"/>
          <a:stretch/>
        </p:blipFill>
        <p:spPr>
          <a:xfrm>
            <a:off x="4748850" y="3317628"/>
            <a:ext cx="2931101" cy="1577775"/>
          </a:xfrm>
          <a:prstGeom prst="rect">
            <a:avLst/>
          </a:prstGeom>
          <a:noFill/>
          <a:ln>
            <a:noFill/>
          </a:ln>
        </p:spPr>
      </p:pic>
      <p:pic>
        <p:nvPicPr>
          <p:cNvPr id="262" name="Google Shape;262;p27" descr="Forms response chart. Question title: Top choice among 3. Number of responses: 12 responses."/>
          <p:cNvPicPr preferRelativeResize="0"/>
          <p:nvPr/>
        </p:nvPicPr>
        <p:blipFill rotWithShape="1">
          <a:blip r:embed="rId6">
            <a:alphaModFix/>
          </a:blip>
          <a:srcRect l="58541" t="34645" r="20528" b="57450"/>
          <a:stretch/>
        </p:blipFill>
        <p:spPr>
          <a:xfrm>
            <a:off x="1504550" y="4123075"/>
            <a:ext cx="1900574" cy="302025"/>
          </a:xfrm>
          <a:prstGeom prst="rect">
            <a:avLst/>
          </a:prstGeom>
          <a:noFill/>
          <a:ln>
            <a:noFill/>
          </a:ln>
        </p:spPr>
      </p:pic>
      <p:pic>
        <p:nvPicPr>
          <p:cNvPr id="263" name="Google Shape;263;p27" descr="Forms response chart. Question title: Between Schoology and Desire to Learn. Number of responses: 12 responses."/>
          <p:cNvPicPr preferRelativeResize="0"/>
          <p:nvPr/>
        </p:nvPicPr>
        <p:blipFill rotWithShape="1">
          <a:blip r:embed="rId4">
            <a:alphaModFix/>
          </a:blip>
          <a:srcRect l="60739" t="41839" r="21947" b="50841"/>
          <a:stretch/>
        </p:blipFill>
        <p:spPr>
          <a:xfrm>
            <a:off x="7519150" y="1440075"/>
            <a:ext cx="1214201" cy="216000"/>
          </a:xfrm>
          <a:prstGeom prst="rect">
            <a:avLst/>
          </a:prstGeom>
          <a:noFill/>
          <a:ln>
            <a:noFill/>
          </a:ln>
        </p:spPr>
      </p:pic>
      <p:pic>
        <p:nvPicPr>
          <p:cNvPr id="264" name="Google Shape;264;p27" descr="Forms response chart. Question title: Between schoology and canvas. Number of responses: 12 responses."/>
          <p:cNvPicPr preferRelativeResize="0"/>
          <p:nvPr/>
        </p:nvPicPr>
        <p:blipFill rotWithShape="1">
          <a:blip r:embed="rId5">
            <a:alphaModFix/>
          </a:blip>
          <a:srcRect l="61251" t="25205" r="24665" b="63099"/>
          <a:stretch/>
        </p:blipFill>
        <p:spPr>
          <a:xfrm>
            <a:off x="7519150" y="3679113"/>
            <a:ext cx="1007551" cy="352125"/>
          </a:xfrm>
          <a:prstGeom prst="rect">
            <a:avLst/>
          </a:prstGeom>
          <a:noFill/>
          <a:ln>
            <a:noFill/>
          </a:ln>
        </p:spPr>
      </p:pic>
      <p:sp>
        <p:nvSpPr>
          <p:cNvPr id="265" name="Google Shape;265;p27"/>
          <p:cNvSpPr txBox="1"/>
          <p:nvPr/>
        </p:nvSpPr>
        <p:spPr>
          <a:xfrm>
            <a:off x="5203175" y="441550"/>
            <a:ext cx="3479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roxima Nova"/>
                <a:ea typeface="Proxima Nova"/>
                <a:cs typeface="Proxima Nova"/>
                <a:sym typeface="Proxima Nova"/>
              </a:rPr>
              <a:t>Top Choice Between Schoology and Finalist #2</a:t>
            </a:r>
            <a:endParaRPr sz="1200">
              <a:latin typeface="Proxima Nova"/>
              <a:ea typeface="Proxima Nova"/>
              <a:cs typeface="Proxima Nova"/>
              <a:sym typeface="Proxima Nova"/>
            </a:endParaRPr>
          </a:p>
        </p:txBody>
      </p:sp>
      <p:sp>
        <p:nvSpPr>
          <p:cNvPr id="266" name="Google Shape;266;p27"/>
          <p:cNvSpPr txBox="1"/>
          <p:nvPr/>
        </p:nvSpPr>
        <p:spPr>
          <a:xfrm>
            <a:off x="5095775" y="2797438"/>
            <a:ext cx="33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roxima Nova"/>
                <a:ea typeface="Proxima Nova"/>
                <a:cs typeface="Proxima Nova"/>
                <a:sym typeface="Proxima Nova"/>
              </a:rPr>
              <a:t>Top Choice Between Schoology and Finalist #3</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8"/>
          <p:cNvPicPr preferRelativeResize="0"/>
          <p:nvPr/>
        </p:nvPicPr>
        <p:blipFill>
          <a:blip r:embed="rId3">
            <a:alphaModFix/>
          </a:blip>
          <a:stretch>
            <a:fillRect/>
          </a:stretch>
        </p:blipFill>
        <p:spPr>
          <a:xfrm>
            <a:off x="1714500" y="929625"/>
            <a:ext cx="5715000" cy="3810000"/>
          </a:xfrm>
          <a:prstGeom prst="rect">
            <a:avLst/>
          </a:prstGeom>
          <a:noFill/>
          <a:ln>
            <a:noFill/>
          </a:ln>
        </p:spPr>
      </p:pic>
      <p:sp>
        <p:nvSpPr>
          <p:cNvPr id="272" name="Google Shape;272;p28"/>
          <p:cNvSpPr txBox="1">
            <a:spLocks noGrp="1"/>
          </p:cNvSpPr>
          <p:nvPr>
            <p:ph type="title"/>
          </p:nvPr>
        </p:nvSpPr>
        <p:spPr>
          <a:xfrm>
            <a:off x="431700" y="229575"/>
            <a:ext cx="7886100" cy="5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50" b="1">
                <a:solidFill>
                  <a:schemeClr val="dk2"/>
                </a:solidFill>
              </a:rPr>
              <a:t>Elementary Consensus</a:t>
            </a:r>
            <a:endParaRPr sz="3850" b="1">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488650" y="221000"/>
            <a:ext cx="7030500" cy="68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2"/>
                </a:solidFill>
              </a:rPr>
              <a:t>Secondary Final Poll</a:t>
            </a:r>
            <a:endParaRPr b="1">
              <a:solidFill>
                <a:schemeClr val="dk2"/>
              </a:solidFill>
            </a:endParaRPr>
          </a:p>
        </p:txBody>
      </p:sp>
      <p:pic>
        <p:nvPicPr>
          <p:cNvPr id="278" name="Google Shape;278;p29" descr="Forms response chart. Question title: Choice among all 3?. Number of responses: 32 responses."/>
          <p:cNvPicPr preferRelativeResize="0"/>
          <p:nvPr/>
        </p:nvPicPr>
        <p:blipFill rotWithShape="1">
          <a:blip r:embed="rId3">
            <a:alphaModFix/>
          </a:blip>
          <a:srcRect r="52478"/>
          <a:stretch/>
        </p:blipFill>
        <p:spPr>
          <a:xfrm>
            <a:off x="488650" y="1616100"/>
            <a:ext cx="3524676" cy="3121300"/>
          </a:xfrm>
          <a:prstGeom prst="rect">
            <a:avLst/>
          </a:prstGeom>
          <a:noFill/>
          <a:ln>
            <a:noFill/>
          </a:ln>
        </p:spPr>
      </p:pic>
      <p:pic>
        <p:nvPicPr>
          <p:cNvPr id="279" name="Google Shape;279;p29" descr="Forms response chart. Question title: Between Schoology and Desire to Learn. Number of responses: 32 responses."/>
          <p:cNvPicPr preferRelativeResize="0"/>
          <p:nvPr/>
        </p:nvPicPr>
        <p:blipFill rotWithShape="1">
          <a:blip r:embed="rId4">
            <a:alphaModFix/>
          </a:blip>
          <a:srcRect r="43214"/>
          <a:stretch/>
        </p:blipFill>
        <p:spPr>
          <a:xfrm>
            <a:off x="4896550" y="515524"/>
            <a:ext cx="3049699" cy="2260101"/>
          </a:xfrm>
          <a:prstGeom prst="rect">
            <a:avLst/>
          </a:prstGeom>
          <a:noFill/>
          <a:ln>
            <a:noFill/>
          </a:ln>
        </p:spPr>
      </p:pic>
      <p:pic>
        <p:nvPicPr>
          <p:cNvPr id="280" name="Google Shape;280;p29" descr="Forms response chart. Question title: Between schoology and canvas. Number of responses: 32 responses."/>
          <p:cNvPicPr preferRelativeResize="0"/>
          <p:nvPr/>
        </p:nvPicPr>
        <p:blipFill rotWithShape="1">
          <a:blip r:embed="rId5">
            <a:alphaModFix/>
          </a:blip>
          <a:srcRect r="39246"/>
          <a:stretch/>
        </p:blipFill>
        <p:spPr>
          <a:xfrm>
            <a:off x="5123325" y="2559375"/>
            <a:ext cx="3144374" cy="2178025"/>
          </a:xfrm>
          <a:prstGeom prst="rect">
            <a:avLst/>
          </a:prstGeom>
          <a:noFill/>
          <a:ln>
            <a:noFill/>
          </a:ln>
        </p:spPr>
      </p:pic>
      <p:pic>
        <p:nvPicPr>
          <p:cNvPr id="281" name="Google Shape;281;p29" descr="Forms response chart. Question title: Between schoology and canvas. Number of responses: 12 responses."/>
          <p:cNvPicPr preferRelativeResize="0"/>
          <p:nvPr/>
        </p:nvPicPr>
        <p:blipFill rotWithShape="1">
          <a:blip r:embed="rId6">
            <a:alphaModFix/>
          </a:blip>
          <a:srcRect l="61251" t="25205" r="24665" b="63099"/>
          <a:stretch/>
        </p:blipFill>
        <p:spPr>
          <a:xfrm>
            <a:off x="7561017" y="3599846"/>
            <a:ext cx="1444075" cy="504685"/>
          </a:xfrm>
          <a:prstGeom prst="rect">
            <a:avLst/>
          </a:prstGeom>
          <a:noFill/>
          <a:ln>
            <a:noFill/>
          </a:ln>
        </p:spPr>
      </p:pic>
      <p:pic>
        <p:nvPicPr>
          <p:cNvPr id="282" name="Google Shape;282;p29" descr="Forms response chart. Question title: Between Schoology and Desire to Learn. Number of responses: 12 responses."/>
          <p:cNvPicPr preferRelativeResize="0"/>
          <p:nvPr/>
        </p:nvPicPr>
        <p:blipFill rotWithShape="1">
          <a:blip r:embed="rId7">
            <a:alphaModFix/>
          </a:blip>
          <a:srcRect l="60739" t="41839" r="21947" b="50841"/>
          <a:stretch/>
        </p:blipFill>
        <p:spPr>
          <a:xfrm>
            <a:off x="68250" y="3293533"/>
            <a:ext cx="1721899" cy="306317"/>
          </a:xfrm>
          <a:prstGeom prst="rect">
            <a:avLst/>
          </a:prstGeom>
          <a:noFill/>
          <a:ln>
            <a:noFill/>
          </a:ln>
        </p:spPr>
      </p:pic>
      <p:pic>
        <p:nvPicPr>
          <p:cNvPr id="283" name="Google Shape;283;p29" descr="Forms response chart. Question title: Between Schoology and Desire to Learn. Number of responses: 12 responses."/>
          <p:cNvPicPr preferRelativeResize="0"/>
          <p:nvPr/>
        </p:nvPicPr>
        <p:blipFill rotWithShape="1">
          <a:blip r:embed="rId7">
            <a:alphaModFix/>
          </a:blip>
          <a:srcRect l="60739" t="41839" r="21947" b="50841"/>
          <a:stretch/>
        </p:blipFill>
        <p:spPr>
          <a:xfrm>
            <a:off x="7561025" y="1749425"/>
            <a:ext cx="1721942" cy="306325"/>
          </a:xfrm>
          <a:prstGeom prst="rect">
            <a:avLst/>
          </a:prstGeom>
          <a:noFill/>
          <a:ln>
            <a:noFill/>
          </a:ln>
        </p:spPr>
      </p:pic>
      <p:sp>
        <p:nvSpPr>
          <p:cNvPr id="284" name="Google Shape;284;p29"/>
          <p:cNvSpPr/>
          <p:nvPr/>
        </p:nvSpPr>
        <p:spPr>
          <a:xfrm>
            <a:off x="6515925" y="853125"/>
            <a:ext cx="840900" cy="210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txBox="1"/>
          <p:nvPr/>
        </p:nvSpPr>
        <p:spPr>
          <a:xfrm>
            <a:off x="6515925" y="773625"/>
            <a:ext cx="105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roxima Nova"/>
                <a:ea typeface="Proxima Nova"/>
                <a:cs typeface="Proxima Nova"/>
                <a:sym typeface="Proxima Nova"/>
              </a:rPr>
              <a:t>Finalist #2</a:t>
            </a:r>
            <a:endParaRPr>
              <a:latin typeface="Proxima Nova"/>
              <a:ea typeface="Proxima Nova"/>
              <a:cs typeface="Proxima Nova"/>
              <a:sym typeface="Proxima Nova"/>
            </a:endParaRPr>
          </a:p>
        </p:txBody>
      </p:sp>
      <p:sp>
        <p:nvSpPr>
          <p:cNvPr id="286" name="Google Shape;286;p29"/>
          <p:cNvSpPr/>
          <p:nvPr/>
        </p:nvSpPr>
        <p:spPr>
          <a:xfrm>
            <a:off x="6515925" y="2662250"/>
            <a:ext cx="1050900" cy="30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txBox="1"/>
          <p:nvPr/>
        </p:nvSpPr>
        <p:spPr>
          <a:xfrm>
            <a:off x="6565400" y="2612763"/>
            <a:ext cx="1050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roxima Nova"/>
                <a:ea typeface="Proxima Nova"/>
                <a:cs typeface="Proxima Nova"/>
                <a:sym typeface="Proxima Nova"/>
              </a:rPr>
              <a:t>Finalist #3</a:t>
            </a:r>
            <a:endParaRPr sz="1200"/>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622650" y="360850"/>
            <a:ext cx="7886100" cy="5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50" b="1">
                <a:solidFill>
                  <a:schemeClr val="dk2"/>
                </a:solidFill>
              </a:rPr>
              <a:t>Secondary Consensus</a:t>
            </a:r>
            <a:endParaRPr sz="3850" b="1">
              <a:solidFill>
                <a:schemeClr val="dk2"/>
              </a:solidFill>
            </a:endParaRPr>
          </a:p>
        </p:txBody>
      </p:sp>
      <p:pic>
        <p:nvPicPr>
          <p:cNvPr id="293" name="Google Shape;293;p30"/>
          <p:cNvPicPr preferRelativeResize="0"/>
          <p:nvPr/>
        </p:nvPicPr>
        <p:blipFill>
          <a:blip r:embed="rId3">
            <a:alphaModFix/>
          </a:blip>
          <a:stretch>
            <a:fillRect/>
          </a:stretch>
        </p:blipFill>
        <p:spPr>
          <a:xfrm>
            <a:off x="1714500" y="1003475"/>
            <a:ext cx="5715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2"/>
                </a:solidFill>
              </a:rPr>
              <a:t>Schoology: Advantages to SRVUSD</a:t>
            </a:r>
            <a:endParaRPr>
              <a:solidFill>
                <a:schemeClr val="dk2"/>
              </a:solidFill>
            </a:endParaRPr>
          </a:p>
        </p:txBody>
      </p:sp>
      <p:sp>
        <p:nvSpPr>
          <p:cNvPr id="299" name="Google Shape;299;p31"/>
          <p:cNvSpPr txBox="1">
            <a:spLocks noGrp="1"/>
          </p:cNvSpPr>
          <p:nvPr>
            <p:ph type="body" idx="1"/>
          </p:nvPr>
        </p:nvSpPr>
        <p:spPr>
          <a:xfrm>
            <a:off x="311700" y="1152475"/>
            <a:ext cx="8520600" cy="3632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Met 168 of the 176 criteria set forth by the task force</a:t>
            </a:r>
            <a:endParaRPr/>
          </a:p>
          <a:p>
            <a:pPr marL="457200" lvl="0" indent="-342900" algn="l" rtl="0">
              <a:spcBef>
                <a:spcPts val="0"/>
              </a:spcBef>
              <a:spcAft>
                <a:spcPts val="0"/>
              </a:spcAft>
              <a:buSzPts val="1800"/>
              <a:buChar char="●"/>
            </a:pPr>
            <a:r>
              <a:rPr lang="en"/>
              <a:t>User friendly interface requiring less upfront training for effective use</a:t>
            </a:r>
            <a:endParaRPr/>
          </a:p>
          <a:p>
            <a:pPr marL="457200" lvl="0" indent="-342900" algn="l" rtl="0">
              <a:spcBef>
                <a:spcPts val="0"/>
              </a:spcBef>
              <a:spcAft>
                <a:spcPts val="0"/>
              </a:spcAft>
              <a:buSzPts val="1800"/>
              <a:buChar char="●"/>
            </a:pPr>
            <a:r>
              <a:rPr lang="en"/>
              <a:t>Gradebooks able to accommodate both standards-based and traditional grading methods</a:t>
            </a:r>
            <a:endParaRPr/>
          </a:p>
          <a:p>
            <a:pPr marL="457200" lvl="0" indent="-342900" algn="l" rtl="0">
              <a:spcBef>
                <a:spcPts val="0"/>
              </a:spcBef>
              <a:spcAft>
                <a:spcPts val="0"/>
              </a:spcAft>
              <a:buSzPts val="1800"/>
              <a:buChar char="●"/>
            </a:pPr>
            <a:r>
              <a:rPr lang="en"/>
              <a:t>Content and course building seen as ‘seamless’ with access to district and site curriculum; teachers able to create individual and group assignments, meetings, discussion boards and assessments</a:t>
            </a:r>
            <a:endParaRPr/>
          </a:p>
          <a:p>
            <a:pPr marL="457200" lvl="0" indent="-342900" algn="l" rtl="0">
              <a:spcBef>
                <a:spcPts val="0"/>
              </a:spcBef>
              <a:spcAft>
                <a:spcPts val="0"/>
              </a:spcAft>
              <a:buSzPts val="1800"/>
              <a:buChar char="●"/>
            </a:pPr>
            <a:r>
              <a:rPr lang="en"/>
              <a:t>Parents able to view work submission, teacher feedback, upcoming assignments and able to control settings of notifications</a:t>
            </a:r>
            <a:endParaRPr/>
          </a:p>
          <a:p>
            <a:pPr marL="457200" lvl="0" indent="-342900" algn="l" rtl="0">
              <a:spcBef>
                <a:spcPts val="0"/>
              </a:spcBef>
              <a:spcAft>
                <a:spcPts val="0"/>
              </a:spcAft>
              <a:buSzPts val="1800"/>
              <a:buChar char="●"/>
            </a:pPr>
            <a:r>
              <a:rPr lang="en"/>
              <a:t>Interfaces well with Google Apps</a:t>
            </a:r>
            <a:endParaRPr/>
          </a:p>
          <a:p>
            <a:pPr marL="457200" lvl="0" indent="-342900" algn="l" rtl="0">
              <a:spcBef>
                <a:spcPts val="0"/>
              </a:spcBef>
              <a:spcAft>
                <a:spcPts val="0"/>
              </a:spcAft>
              <a:buSzPts val="1800"/>
              <a:buChar char="●"/>
            </a:pPr>
            <a:r>
              <a:rPr lang="en"/>
              <a:t>Positive references from Modesto USD and Palo Alto USD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2"/>
          <p:cNvPicPr preferRelativeResize="0"/>
          <p:nvPr/>
        </p:nvPicPr>
        <p:blipFill>
          <a:blip r:embed="rId3">
            <a:alphaModFix/>
          </a:blip>
          <a:stretch>
            <a:fillRect/>
          </a:stretch>
        </p:blipFill>
        <p:spPr>
          <a:xfrm>
            <a:off x="152400" y="152400"/>
            <a:ext cx="8839201" cy="4377727"/>
          </a:xfrm>
          <a:prstGeom prst="rect">
            <a:avLst/>
          </a:prstGeom>
          <a:noFill/>
          <a:ln>
            <a:noFill/>
          </a:ln>
        </p:spPr>
      </p:pic>
      <p:pic>
        <p:nvPicPr>
          <p:cNvPr id="305" name="Google Shape;305;p32"/>
          <p:cNvPicPr preferRelativeResize="0"/>
          <p:nvPr/>
        </p:nvPicPr>
        <p:blipFill>
          <a:blip r:embed="rId4">
            <a:alphaModFix/>
          </a:blip>
          <a:stretch>
            <a:fillRect/>
          </a:stretch>
        </p:blipFill>
        <p:spPr>
          <a:xfrm>
            <a:off x="0" y="667392"/>
            <a:ext cx="9144001" cy="38087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3"/>
          <p:cNvPicPr preferRelativeResize="0"/>
          <p:nvPr/>
        </p:nvPicPr>
        <p:blipFill>
          <a:blip r:embed="rId3">
            <a:alphaModFix/>
          </a:blip>
          <a:stretch>
            <a:fillRect/>
          </a:stretch>
        </p:blipFill>
        <p:spPr>
          <a:xfrm>
            <a:off x="152400" y="152400"/>
            <a:ext cx="8839199" cy="4768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348438" y="676950"/>
            <a:ext cx="8447100" cy="2580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600">
                <a:solidFill>
                  <a:schemeClr val="dk2"/>
                </a:solidFill>
              </a:rPr>
              <a:t>Task Force Purpose: </a:t>
            </a:r>
            <a:endParaRPr sz="3600">
              <a:solidFill>
                <a:schemeClr val="dk2"/>
              </a:solidFill>
            </a:endParaRPr>
          </a:p>
          <a:p>
            <a:pPr marL="0" lvl="0" indent="0" algn="ctr" rtl="0">
              <a:spcBef>
                <a:spcPts val="0"/>
              </a:spcBef>
              <a:spcAft>
                <a:spcPts val="0"/>
              </a:spcAft>
              <a:buNone/>
            </a:pPr>
            <a:endParaRPr sz="3600"/>
          </a:p>
          <a:p>
            <a:pPr marL="0" lvl="0" indent="0" algn="ctr" rtl="0">
              <a:spcBef>
                <a:spcPts val="0"/>
              </a:spcBef>
              <a:spcAft>
                <a:spcPts val="0"/>
              </a:spcAft>
              <a:buNone/>
            </a:pPr>
            <a:r>
              <a:rPr lang="en" sz="3377"/>
              <a:t>Select a comprehensive Learning Management System for implementation in the 2021- 2022 school year.</a:t>
            </a:r>
            <a:r>
              <a:rPr lang="en" sz="3600"/>
              <a:t> </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rPr>
              <a:t>Mastery Based Gradebooks</a:t>
            </a:r>
            <a:endParaRPr b="1">
              <a:solidFill>
                <a:schemeClr val="dk2"/>
              </a:solidFill>
            </a:endParaRPr>
          </a:p>
        </p:txBody>
      </p:sp>
      <p:pic>
        <p:nvPicPr>
          <p:cNvPr id="316" name="Google Shape;316;p34"/>
          <p:cNvPicPr preferRelativeResize="0"/>
          <p:nvPr/>
        </p:nvPicPr>
        <p:blipFill>
          <a:blip r:embed="rId3">
            <a:alphaModFix/>
          </a:blip>
          <a:stretch>
            <a:fillRect/>
          </a:stretch>
        </p:blipFill>
        <p:spPr>
          <a:xfrm>
            <a:off x="1025852" y="1136350"/>
            <a:ext cx="5770277" cy="37897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35"/>
          <p:cNvPicPr preferRelativeResize="0"/>
          <p:nvPr/>
        </p:nvPicPr>
        <p:blipFill>
          <a:blip r:embed="rId3">
            <a:alphaModFix/>
          </a:blip>
          <a:stretch>
            <a:fillRect/>
          </a:stretch>
        </p:blipFill>
        <p:spPr>
          <a:xfrm>
            <a:off x="152400" y="152400"/>
            <a:ext cx="8839199" cy="434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xfrm>
            <a:off x="824000" y="472550"/>
            <a:ext cx="7386600" cy="396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900" b="1">
                <a:solidFill>
                  <a:schemeClr val="lt1"/>
                </a:solidFill>
              </a:rPr>
              <a:t>Learning Management Selection Task Force Recommendation:</a:t>
            </a:r>
            <a:r>
              <a:rPr lang="en" sz="3400" b="1">
                <a:solidFill>
                  <a:schemeClr val="lt1"/>
                </a:solidFill>
              </a:rPr>
              <a:t> </a:t>
            </a:r>
            <a:endParaRPr sz="3400" b="1">
              <a:solidFill>
                <a:schemeClr val="lt1"/>
              </a:solidFill>
            </a:endParaRPr>
          </a:p>
          <a:p>
            <a:pPr marL="0" lvl="0" indent="0" algn="l" rtl="0">
              <a:spcBef>
                <a:spcPts val="0"/>
              </a:spcBef>
              <a:spcAft>
                <a:spcPts val="0"/>
              </a:spcAft>
              <a:buNone/>
            </a:pPr>
            <a:endParaRPr sz="3000">
              <a:solidFill>
                <a:schemeClr val="lt1"/>
              </a:solidFill>
            </a:endParaRPr>
          </a:p>
          <a:p>
            <a:pPr marL="0" lvl="0" indent="0" algn="just" rtl="0">
              <a:spcBef>
                <a:spcPts val="0"/>
              </a:spcBef>
              <a:spcAft>
                <a:spcPts val="0"/>
              </a:spcAft>
              <a:buNone/>
            </a:pPr>
            <a:r>
              <a:rPr lang="en" sz="2900">
                <a:solidFill>
                  <a:schemeClr val="lt1"/>
                </a:solidFill>
              </a:rPr>
              <a:t>The implementation of the Schoology LMS for use at both the Elementary and Secondary levels for the 2021- 2022 school year. </a:t>
            </a:r>
            <a:endParaRPr sz="29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body" idx="1"/>
          </p:nvPr>
        </p:nvSpPr>
        <p:spPr>
          <a:xfrm>
            <a:off x="311700" y="424550"/>
            <a:ext cx="8520600" cy="2630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900"/>
              <a:t>This decision required a tremendous amount of collaboration and work from the task force participants during an already difficult year.  We wish to extend our gratitude to all participants for their many hours of work. </a:t>
            </a:r>
            <a:endParaRPr sz="2900"/>
          </a:p>
          <a:p>
            <a:pPr marL="0" lvl="0" indent="0" algn="r" rtl="0">
              <a:spcBef>
                <a:spcPts val="1200"/>
              </a:spcBef>
              <a:spcAft>
                <a:spcPts val="0"/>
              </a:spcAft>
              <a:buNone/>
            </a:pPr>
            <a:r>
              <a:rPr lang="en" sz="1300" b="1"/>
              <a:t>Sarah Acosta-Landry</a:t>
            </a:r>
            <a:r>
              <a:rPr lang="en" sz="1300"/>
              <a:t>, Assistant Principal on Special Assignment </a:t>
            </a:r>
            <a:endParaRPr sz="1300"/>
          </a:p>
          <a:p>
            <a:pPr marL="0" lvl="0" indent="0" algn="r" rtl="0">
              <a:spcBef>
                <a:spcPts val="1200"/>
              </a:spcBef>
              <a:spcAft>
                <a:spcPts val="0"/>
              </a:spcAft>
              <a:buNone/>
            </a:pPr>
            <a:r>
              <a:rPr lang="en" sz="1300" b="1"/>
              <a:t>Christopher George</a:t>
            </a:r>
            <a:r>
              <a:rPr lang="en" sz="1300"/>
              <a:t>, Director of Instruction</a:t>
            </a:r>
            <a:endParaRPr sz="1300"/>
          </a:p>
          <a:p>
            <a:pPr marL="0" lvl="0" indent="0" algn="r" rtl="0">
              <a:spcBef>
                <a:spcPts val="1200"/>
              </a:spcBef>
              <a:spcAft>
                <a:spcPts val="0"/>
              </a:spcAft>
              <a:buNone/>
            </a:pPr>
            <a:r>
              <a:rPr lang="en" sz="1300" b="1"/>
              <a:t>Jennifer Hunau</a:t>
            </a:r>
            <a:r>
              <a:rPr lang="en" sz="1300"/>
              <a:t>, Coordinator</a:t>
            </a:r>
            <a:endParaRPr sz="1300"/>
          </a:p>
          <a:p>
            <a:pPr marL="0" lvl="0" indent="0" algn="r" rtl="0">
              <a:spcBef>
                <a:spcPts val="1200"/>
              </a:spcBef>
              <a:spcAft>
                <a:spcPts val="1200"/>
              </a:spcAft>
              <a:buNone/>
            </a:pPr>
            <a:r>
              <a:rPr lang="en" sz="1300" b="1"/>
              <a:t>Gregory Pitzer</a:t>
            </a:r>
            <a:r>
              <a:rPr lang="en" sz="1300"/>
              <a:t>, Director of Technology </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348450" y="494550"/>
            <a:ext cx="8447100" cy="3721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sz="3600">
              <a:solidFill>
                <a:schemeClr val="dk2"/>
              </a:solidFill>
            </a:endParaRPr>
          </a:p>
          <a:p>
            <a:pPr marL="0" lvl="0" indent="0" algn="ctr" rtl="0">
              <a:spcBef>
                <a:spcPts val="0"/>
              </a:spcBef>
              <a:spcAft>
                <a:spcPts val="0"/>
              </a:spcAft>
              <a:buNone/>
            </a:pPr>
            <a:endParaRPr sz="3600"/>
          </a:p>
          <a:p>
            <a:pPr marL="0" lvl="0" indent="0" algn="l" rtl="0">
              <a:spcBef>
                <a:spcPts val="0"/>
              </a:spcBef>
              <a:spcAft>
                <a:spcPts val="0"/>
              </a:spcAft>
              <a:buNone/>
            </a:pPr>
            <a:r>
              <a:rPr lang="en" sz="2377">
                <a:latin typeface="Montserrat"/>
                <a:ea typeface="Montserrat"/>
                <a:cs typeface="Montserrat"/>
                <a:sym typeface="Montserrat"/>
              </a:rPr>
              <a:t>Online software application which allows for:</a:t>
            </a:r>
            <a:endParaRPr sz="2377">
              <a:latin typeface="Montserrat"/>
              <a:ea typeface="Montserrat"/>
              <a:cs typeface="Montserrat"/>
              <a:sym typeface="Montserrat"/>
            </a:endParaRPr>
          </a:p>
          <a:p>
            <a:pPr marL="0" lvl="0" indent="0" algn="l" rtl="0">
              <a:spcBef>
                <a:spcPts val="0"/>
              </a:spcBef>
              <a:spcAft>
                <a:spcPts val="0"/>
              </a:spcAft>
              <a:buNone/>
            </a:pPr>
            <a:endParaRPr sz="2377" b="0">
              <a:latin typeface="Montserrat Medium"/>
              <a:ea typeface="Montserrat Medium"/>
              <a:cs typeface="Montserrat Medium"/>
              <a:sym typeface="Montserrat Medium"/>
            </a:endParaRPr>
          </a:p>
          <a:p>
            <a:pPr marL="457200" lvl="0" indent="-351790" algn="l" rtl="0">
              <a:spcBef>
                <a:spcPts val="0"/>
              </a:spcBef>
              <a:spcAft>
                <a:spcPts val="0"/>
              </a:spcAft>
              <a:buSzPct val="100000"/>
              <a:buFont typeface="Montserrat Medium"/>
              <a:buChar char="●"/>
            </a:pPr>
            <a:r>
              <a:rPr lang="en" sz="2155" b="0">
                <a:latin typeface="Montserrat Medium"/>
                <a:ea typeface="Montserrat Medium"/>
                <a:cs typeface="Montserrat Medium"/>
                <a:sym typeface="Montserrat Medium"/>
              </a:rPr>
              <a:t>Administration and delivery of course content and curriculum</a:t>
            </a:r>
            <a:endParaRPr sz="2155" b="0">
              <a:latin typeface="Montserrat Medium"/>
              <a:ea typeface="Montserrat Medium"/>
              <a:cs typeface="Montserrat Medium"/>
              <a:sym typeface="Montserrat Medium"/>
            </a:endParaRPr>
          </a:p>
          <a:p>
            <a:pPr marL="457200" lvl="0" indent="-351790" algn="l" rtl="0">
              <a:spcBef>
                <a:spcPts val="0"/>
              </a:spcBef>
              <a:spcAft>
                <a:spcPts val="0"/>
              </a:spcAft>
              <a:buSzPct val="100000"/>
              <a:buFont typeface="Montserrat Medium"/>
              <a:buChar char="●"/>
            </a:pPr>
            <a:r>
              <a:rPr lang="en" sz="2155" b="0">
                <a:latin typeface="Montserrat Medium"/>
                <a:ea typeface="Montserrat Medium"/>
                <a:cs typeface="Montserrat Medium"/>
                <a:sym typeface="Montserrat Medium"/>
              </a:rPr>
              <a:t>Documentation and reporting of student progress</a:t>
            </a:r>
            <a:endParaRPr sz="2155" b="0">
              <a:latin typeface="Montserrat Medium"/>
              <a:ea typeface="Montserrat Medium"/>
              <a:cs typeface="Montserrat Medium"/>
              <a:sym typeface="Montserrat Medium"/>
            </a:endParaRPr>
          </a:p>
          <a:p>
            <a:pPr marL="457200" lvl="0" indent="-351790" algn="l" rtl="0">
              <a:spcBef>
                <a:spcPts val="0"/>
              </a:spcBef>
              <a:spcAft>
                <a:spcPts val="0"/>
              </a:spcAft>
              <a:buSzPct val="100000"/>
              <a:buFont typeface="Montserrat Medium"/>
              <a:buChar char="●"/>
            </a:pPr>
            <a:r>
              <a:rPr lang="en" sz="2155" b="0">
                <a:latin typeface="Montserrat Medium"/>
                <a:ea typeface="Montserrat Medium"/>
                <a:cs typeface="Montserrat Medium"/>
                <a:sym typeface="Montserrat Medium"/>
              </a:rPr>
              <a:t>Collection and analysis of academic performance data and assessments</a:t>
            </a:r>
            <a:endParaRPr sz="2155" b="0">
              <a:latin typeface="Montserrat Medium"/>
              <a:ea typeface="Montserrat Medium"/>
              <a:cs typeface="Montserrat Medium"/>
              <a:sym typeface="Montserrat Medium"/>
            </a:endParaRPr>
          </a:p>
          <a:p>
            <a:pPr marL="457200" lvl="0" indent="-351790" algn="l" rtl="0">
              <a:spcBef>
                <a:spcPts val="0"/>
              </a:spcBef>
              <a:spcAft>
                <a:spcPts val="0"/>
              </a:spcAft>
              <a:buSzPct val="100000"/>
              <a:buFont typeface="Montserrat Medium"/>
              <a:buChar char="●"/>
            </a:pPr>
            <a:r>
              <a:rPr lang="en" sz="2155" b="0">
                <a:latin typeface="Montserrat Medium"/>
                <a:ea typeface="Montserrat Medium"/>
                <a:cs typeface="Montserrat Medium"/>
                <a:sym typeface="Montserrat Medium"/>
              </a:rPr>
              <a:t>Assists and aids collaboration and communication among students, staff and parents</a:t>
            </a:r>
            <a:endParaRPr sz="2155" b="0">
              <a:latin typeface="Montserrat Medium"/>
              <a:ea typeface="Montserrat Medium"/>
              <a:cs typeface="Montserrat Medium"/>
              <a:sym typeface="Montserrat Medium"/>
            </a:endParaRPr>
          </a:p>
        </p:txBody>
      </p:sp>
      <p:sp>
        <p:nvSpPr>
          <p:cNvPr id="126" name="Google Shape;126;p17"/>
          <p:cNvSpPr txBox="1"/>
          <p:nvPr/>
        </p:nvSpPr>
        <p:spPr>
          <a:xfrm>
            <a:off x="358550" y="321475"/>
            <a:ext cx="8444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chemeClr val="dk2"/>
                </a:solidFill>
                <a:latin typeface="Proxima Nova"/>
                <a:ea typeface="Proxima Nova"/>
                <a:cs typeface="Proxima Nova"/>
                <a:sym typeface="Proxima Nova"/>
              </a:rPr>
              <a:t>What is a Learning Management System? </a:t>
            </a:r>
            <a:endParaRPr sz="9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a:blip r:embed="rId3">
            <a:alphaModFix/>
          </a:blip>
          <a:stretch>
            <a:fillRect/>
          </a:stretch>
        </p:blipFill>
        <p:spPr>
          <a:xfrm>
            <a:off x="152400" y="152400"/>
            <a:ext cx="8460395"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9"/>
          <p:cNvPicPr preferRelativeResize="0"/>
          <p:nvPr/>
        </p:nvPicPr>
        <p:blipFill>
          <a:blip r:embed="rId3">
            <a:alphaModFix/>
          </a:blip>
          <a:stretch>
            <a:fillRect/>
          </a:stretch>
        </p:blipFill>
        <p:spPr>
          <a:xfrm>
            <a:off x="152400" y="152400"/>
            <a:ext cx="8839200" cy="476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07175" y="397300"/>
            <a:ext cx="8520600" cy="963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rPr>
              <a:t>Committee Membership:  </a:t>
            </a:r>
            <a:endParaRPr b="1">
              <a:solidFill>
                <a:schemeClr val="dk2"/>
              </a:solidFill>
            </a:endParaRPr>
          </a:p>
          <a:p>
            <a:pPr marL="0" lvl="0" indent="0" algn="l" rtl="0">
              <a:spcBef>
                <a:spcPts val="0"/>
              </a:spcBef>
              <a:spcAft>
                <a:spcPts val="0"/>
              </a:spcAft>
              <a:buNone/>
            </a:pPr>
            <a:r>
              <a:rPr lang="en" b="1">
                <a:solidFill>
                  <a:schemeClr val="dk2"/>
                </a:solidFill>
              </a:rPr>
              <a:t>Approximately 60 Members</a:t>
            </a:r>
            <a:endParaRPr b="1">
              <a:solidFill>
                <a:schemeClr val="dk2"/>
              </a:solidFill>
            </a:endParaRPr>
          </a:p>
        </p:txBody>
      </p:sp>
      <p:sp>
        <p:nvSpPr>
          <p:cNvPr id="142" name="Google Shape;142;p20"/>
          <p:cNvSpPr txBox="1">
            <a:spLocks noGrp="1"/>
          </p:cNvSpPr>
          <p:nvPr>
            <p:ph type="body" idx="1"/>
          </p:nvPr>
        </p:nvSpPr>
        <p:spPr>
          <a:xfrm>
            <a:off x="665850" y="1851675"/>
            <a:ext cx="3430500" cy="24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accent1"/>
                </a:solidFill>
              </a:rPr>
              <a:t>Membership consisted of:  </a:t>
            </a:r>
            <a:endParaRPr sz="1900">
              <a:solidFill>
                <a:schemeClr val="accent1"/>
              </a:solidFill>
            </a:endParaRPr>
          </a:p>
          <a:p>
            <a:pPr marL="457200" lvl="0" indent="-349250" algn="l" rtl="0">
              <a:spcBef>
                <a:spcPts val="1200"/>
              </a:spcBef>
              <a:spcAft>
                <a:spcPts val="0"/>
              </a:spcAft>
              <a:buClr>
                <a:schemeClr val="accent1"/>
              </a:buClr>
              <a:buSzPts val="1900"/>
              <a:buChar char="●"/>
            </a:pPr>
            <a:r>
              <a:rPr lang="en" sz="1900">
                <a:solidFill>
                  <a:schemeClr val="accent1"/>
                </a:solidFill>
              </a:rPr>
              <a:t>Certificated Staff </a:t>
            </a:r>
            <a:endParaRPr sz="1900">
              <a:solidFill>
                <a:schemeClr val="accent1"/>
              </a:solidFill>
            </a:endParaRPr>
          </a:p>
          <a:p>
            <a:pPr marL="457200" lvl="0" indent="-349250" algn="l" rtl="0">
              <a:spcBef>
                <a:spcPts val="0"/>
              </a:spcBef>
              <a:spcAft>
                <a:spcPts val="0"/>
              </a:spcAft>
              <a:buClr>
                <a:schemeClr val="accent1"/>
              </a:buClr>
              <a:buSzPts val="1900"/>
              <a:buChar char="●"/>
            </a:pPr>
            <a:r>
              <a:rPr lang="en" sz="1900">
                <a:solidFill>
                  <a:schemeClr val="accent1"/>
                </a:solidFill>
              </a:rPr>
              <a:t>Classified Staff</a:t>
            </a:r>
            <a:endParaRPr sz="1900">
              <a:solidFill>
                <a:schemeClr val="accent1"/>
              </a:solidFill>
            </a:endParaRPr>
          </a:p>
          <a:p>
            <a:pPr marL="457200" lvl="0" indent="-349250" algn="l" rtl="0">
              <a:spcBef>
                <a:spcPts val="0"/>
              </a:spcBef>
              <a:spcAft>
                <a:spcPts val="0"/>
              </a:spcAft>
              <a:buClr>
                <a:schemeClr val="accent1"/>
              </a:buClr>
              <a:buSzPts val="1900"/>
              <a:buChar char="●"/>
            </a:pPr>
            <a:r>
              <a:rPr lang="en" sz="1900">
                <a:solidFill>
                  <a:schemeClr val="accent1"/>
                </a:solidFill>
              </a:rPr>
              <a:t>Site Administrators</a:t>
            </a:r>
            <a:endParaRPr sz="1900">
              <a:solidFill>
                <a:schemeClr val="accent1"/>
              </a:solidFill>
            </a:endParaRPr>
          </a:p>
          <a:p>
            <a:pPr marL="457200" lvl="0" indent="-349250" algn="l" rtl="0">
              <a:spcBef>
                <a:spcPts val="0"/>
              </a:spcBef>
              <a:spcAft>
                <a:spcPts val="0"/>
              </a:spcAft>
              <a:buClr>
                <a:schemeClr val="accent1"/>
              </a:buClr>
              <a:buSzPts val="1900"/>
              <a:buChar char="●"/>
            </a:pPr>
            <a:r>
              <a:rPr lang="en" sz="1900">
                <a:solidFill>
                  <a:schemeClr val="accent1"/>
                </a:solidFill>
              </a:rPr>
              <a:t>Parents </a:t>
            </a:r>
            <a:endParaRPr sz="1900">
              <a:solidFill>
                <a:schemeClr val="accent1"/>
              </a:solidFill>
            </a:endParaRPr>
          </a:p>
          <a:p>
            <a:pPr marL="457200" lvl="0" indent="-349250" algn="l" rtl="0">
              <a:spcBef>
                <a:spcPts val="0"/>
              </a:spcBef>
              <a:spcAft>
                <a:spcPts val="0"/>
              </a:spcAft>
              <a:buClr>
                <a:schemeClr val="accent1"/>
              </a:buClr>
              <a:buSzPts val="1900"/>
              <a:buChar char="●"/>
            </a:pPr>
            <a:r>
              <a:rPr lang="en" sz="1900">
                <a:solidFill>
                  <a:schemeClr val="accent1"/>
                </a:solidFill>
              </a:rPr>
              <a:t>Students </a:t>
            </a:r>
            <a:endParaRPr sz="1900">
              <a:solidFill>
                <a:schemeClr val="accent1"/>
              </a:solidFill>
            </a:endParaRPr>
          </a:p>
        </p:txBody>
      </p:sp>
      <p:sp>
        <p:nvSpPr>
          <p:cNvPr id="143" name="Google Shape;143;p20"/>
          <p:cNvSpPr txBox="1">
            <a:spLocks noGrp="1"/>
          </p:cNvSpPr>
          <p:nvPr>
            <p:ph type="body" idx="2"/>
          </p:nvPr>
        </p:nvSpPr>
        <p:spPr>
          <a:xfrm>
            <a:off x="4903800" y="1422075"/>
            <a:ext cx="3430500" cy="31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1"/>
                </a:solidFill>
              </a:rPr>
              <a:t>Staff chosen in collaboration with CSEA and SRVEA</a:t>
            </a:r>
            <a:endParaRPr sz="1800">
              <a:solidFill>
                <a:schemeClr val="accent1"/>
              </a:solidFill>
            </a:endParaRPr>
          </a:p>
          <a:p>
            <a:pPr marL="0" lvl="0" indent="0" algn="l" rtl="0">
              <a:spcBef>
                <a:spcPts val="1200"/>
              </a:spcBef>
              <a:spcAft>
                <a:spcPts val="0"/>
              </a:spcAft>
              <a:buNone/>
            </a:pPr>
            <a:r>
              <a:rPr lang="en" sz="1800">
                <a:solidFill>
                  <a:schemeClr val="accent1"/>
                </a:solidFill>
              </a:rPr>
              <a:t>Sites without representation were invited for the evaluation phase</a:t>
            </a:r>
            <a:endParaRPr sz="1800">
              <a:solidFill>
                <a:schemeClr val="accent1"/>
              </a:solidFill>
            </a:endParaRPr>
          </a:p>
          <a:p>
            <a:pPr marL="0" lvl="0" indent="0" algn="l" rtl="0">
              <a:spcBef>
                <a:spcPts val="1200"/>
              </a:spcBef>
              <a:spcAft>
                <a:spcPts val="0"/>
              </a:spcAft>
              <a:buNone/>
            </a:pPr>
            <a:r>
              <a:rPr lang="en" sz="1800">
                <a:solidFill>
                  <a:schemeClr val="accent1"/>
                </a:solidFill>
              </a:rPr>
              <a:t>Parents chosen by PTA, SRVEF and at-large interest</a:t>
            </a:r>
            <a:endParaRPr sz="1800">
              <a:solidFill>
                <a:schemeClr val="accent1"/>
              </a:solidFill>
            </a:endParaRPr>
          </a:p>
          <a:p>
            <a:pPr marL="0" lvl="0" indent="0" algn="l" rtl="0">
              <a:spcBef>
                <a:spcPts val="1200"/>
              </a:spcBef>
              <a:spcAft>
                <a:spcPts val="1200"/>
              </a:spcAft>
              <a:buNone/>
            </a:pPr>
            <a:r>
              <a:rPr lang="en" sz="1800">
                <a:solidFill>
                  <a:schemeClr val="accent1"/>
                </a:solidFill>
              </a:rPr>
              <a:t>Administrators chosen on a voluntary basis</a:t>
            </a:r>
            <a:endParaRPr sz="18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rPr>
              <a:t>Background and Context: </a:t>
            </a:r>
            <a:endParaRPr b="1">
              <a:solidFill>
                <a:schemeClr val="dk2"/>
              </a:solidFill>
            </a:endParaRPr>
          </a:p>
        </p:txBody>
      </p:sp>
      <p:sp>
        <p:nvSpPr>
          <p:cNvPr id="149" name="Google Shape;149;p21"/>
          <p:cNvSpPr txBox="1">
            <a:spLocks noGrp="1"/>
          </p:cNvSpPr>
          <p:nvPr>
            <p:ph type="body" idx="1"/>
          </p:nvPr>
        </p:nvSpPr>
        <p:spPr>
          <a:xfrm>
            <a:off x="311700" y="1152475"/>
            <a:ext cx="8520600" cy="3680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b="1">
                <a:solidFill>
                  <a:schemeClr val="dk2"/>
                </a:solidFill>
              </a:rPr>
              <a:t>2020-2021 School Year</a:t>
            </a:r>
            <a:endParaRPr sz="2000" b="1">
              <a:solidFill>
                <a:schemeClr val="dk2"/>
              </a:solidFill>
            </a:endParaRPr>
          </a:p>
          <a:p>
            <a:pPr marL="457200" lvl="0" indent="-325755" algn="l" rtl="0">
              <a:spcBef>
                <a:spcPts val="1200"/>
              </a:spcBef>
              <a:spcAft>
                <a:spcPts val="0"/>
              </a:spcAft>
              <a:buSzPct val="100000"/>
              <a:buChar char="●"/>
            </a:pPr>
            <a:r>
              <a:rPr lang="en"/>
              <a:t>SRVUSD decided to use Google Classroom and SeeSaw as our online learning platforms for the 2020-2021 school year</a:t>
            </a:r>
            <a:endParaRPr/>
          </a:p>
          <a:p>
            <a:pPr marL="457200" lvl="0" indent="-325755" algn="l" rtl="0">
              <a:spcBef>
                <a:spcPts val="0"/>
              </a:spcBef>
              <a:spcAft>
                <a:spcPts val="0"/>
              </a:spcAft>
              <a:buSzPct val="100000"/>
              <a:buChar char="●"/>
            </a:pPr>
            <a:r>
              <a:rPr lang="en"/>
              <a:t>Recognition that we had the need for a comprehensive platform as we take the lessons of the pandemic into the future</a:t>
            </a:r>
            <a:endParaRPr/>
          </a:p>
          <a:p>
            <a:pPr marL="457200" lvl="0" indent="-325755" algn="l" rtl="0">
              <a:spcBef>
                <a:spcPts val="0"/>
              </a:spcBef>
              <a:spcAft>
                <a:spcPts val="0"/>
              </a:spcAft>
              <a:buSzPct val="100000"/>
              <a:buChar char="●"/>
            </a:pPr>
            <a:r>
              <a:rPr lang="en"/>
              <a:t>Schoolloop kept as a tool for communicating grades and progress with students and families. </a:t>
            </a:r>
            <a:endParaRPr/>
          </a:p>
          <a:p>
            <a:pPr marL="457200" lvl="0" indent="-325755" algn="l" rtl="0">
              <a:spcBef>
                <a:spcPts val="0"/>
              </a:spcBef>
              <a:spcAft>
                <a:spcPts val="0"/>
              </a:spcAft>
              <a:buSzPct val="100000"/>
              <a:buChar char="●"/>
            </a:pPr>
            <a:r>
              <a:rPr lang="en"/>
              <a:t>Task force created to recommend a more comprehensive learning management system</a:t>
            </a:r>
            <a:endParaRPr/>
          </a:p>
          <a:p>
            <a:pPr marL="0" lvl="0" indent="0" algn="l" rtl="0">
              <a:spcBef>
                <a:spcPts val="1200"/>
              </a:spcBef>
              <a:spcAft>
                <a:spcPts val="0"/>
              </a:spcAft>
              <a:buNone/>
            </a:pPr>
            <a:r>
              <a:rPr lang="en" sz="2000" b="1">
                <a:solidFill>
                  <a:schemeClr val="dk2"/>
                </a:solidFill>
              </a:rPr>
              <a:t>2021-2022 School Year</a:t>
            </a:r>
            <a:endParaRPr sz="2000" b="1">
              <a:solidFill>
                <a:schemeClr val="dk2"/>
              </a:solidFill>
            </a:endParaRPr>
          </a:p>
          <a:p>
            <a:pPr marL="457200" lvl="0" indent="-336550" algn="l" rtl="0">
              <a:spcBef>
                <a:spcPts val="1200"/>
              </a:spcBef>
              <a:spcAft>
                <a:spcPts val="0"/>
              </a:spcAft>
              <a:buSzPct val="100000"/>
              <a:buChar char="●"/>
            </a:pPr>
            <a:r>
              <a:rPr lang="en"/>
              <a:t>Training and implementation of new Learning Management System for SRVUSD for students, families and staff</a:t>
            </a:r>
            <a:endParaRPr sz="2000" b="1"/>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703700" y="2542125"/>
            <a:ext cx="7726933" cy="42799"/>
          </a:xfrm>
          <a:custGeom>
            <a:avLst/>
            <a:gdLst/>
            <a:ahLst/>
            <a:cxnLst/>
            <a:rect l="l" t="t" r="r" b="b"/>
            <a:pathLst>
              <a:path w="118027" h="2099" extrusionOk="0">
                <a:moveTo>
                  <a:pt x="96643" y="1"/>
                </a:moveTo>
                <a:cubicBezTo>
                  <a:pt x="89862" y="1"/>
                  <a:pt x="83073" y="251"/>
                  <a:pt x="76307" y="311"/>
                </a:cubicBezTo>
                <a:cubicBezTo>
                  <a:pt x="70359" y="367"/>
                  <a:pt x="64407" y="377"/>
                  <a:pt x="58452" y="377"/>
                </a:cubicBezTo>
                <a:cubicBezTo>
                  <a:pt x="55041" y="377"/>
                  <a:pt x="51628" y="374"/>
                  <a:pt x="48215" y="374"/>
                </a:cubicBezTo>
                <a:cubicBezTo>
                  <a:pt x="41561" y="374"/>
                  <a:pt x="34905" y="387"/>
                  <a:pt x="28249" y="462"/>
                </a:cubicBezTo>
                <a:cubicBezTo>
                  <a:pt x="18994" y="553"/>
                  <a:pt x="9769" y="674"/>
                  <a:pt x="514" y="855"/>
                </a:cubicBezTo>
                <a:cubicBezTo>
                  <a:pt x="0" y="885"/>
                  <a:pt x="0" y="1641"/>
                  <a:pt x="514" y="1702"/>
                </a:cubicBezTo>
                <a:cubicBezTo>
                  <a:pt x="31334" y="1127"/>
                  <a:pt x="62213" y="1188"/>
                  <a:pt x="93032" y="885"/>
                </a:cubicBezTo>
                <a:cubicBezTo>
                  <a:pt x="94344" y="871"/>
                  <a:pt x="95657" y="862"/>
                  <a:pt x="96970" y="862"/>
                </a:cubicBezTo>
                <a:cubicBezTo>
                  <a:pt x="103769" y="862"/>
                  <a:pt x="110571" y="1107"/>
                  <a:pt x="117288" y="2095"/>
                </a:cubicBezTo>
                <a:cubicBezTo>
                  <a:pt x="117308" y="2097"/>
                  <a:pt x="117327" y="2098"/>
                  <a:pt x="117345" y="2098"/>
                </a:cubicBezTo>
                <a:cubicBezTo>
                  <a:pt x="117847" y="2098"/>
                  <a:pt x="118026" y="1337"/>
                  <a:pt x="117530" y="1279"/>
                </a:cubicBezTo>
                <a:cubicBezTo>
                  <a:pt x="110596" y="266"/>
                  <a:pt x="103623" y="1"/>
                  <a:pt x="96643" y="1"/>
                </a:cubicBezTo>
                <a:close/>
              </a:path>
            </a:pathLst>
          </a:custGeom>
          <a:solidFill>
            <a:srgbClr val="004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5" name="Google Shape;155;p22"/>
          <p:cNvSpPr/>
          <p:nvPr/>
        </p:nvSpPr>
        <p:spPr>
          <a:xfrm>
            <a:off x="1438610" y="2495620"/>
            <a:ext cx="151449" cy="129771"/>
          </a:xfrm>
          <a:custGeom>
            <a:avLst/>
            <a:gdLst/>
            <a:ahLst/>
            <a:cxnLst/>
            <a:rect l="l" t="t" r="r" b="b"/>
            <a:pathLst>
              <a:path w="6685" h="6251" extrusionOk="0">
                <a:moveTo>
                  <a:pt x="3344" y="1"/>
                </a:moveTo>
                <a:cubicBezTo>
                  <a:pt x="1845" y="1"/>
                  <a:pt x="518" y="1085"/>
                  <a:pt x="273" y="2611"/>
                </a:cubicBezTo>
                <a:cubicBezTo>
                  <a:pt x="1" y="4335"/>
                  <a:pt x="1150" y="5908"/>
                  <a:pt x="2844" y="6210"/>
                </a:cubicBezTo>
                <a:cubicBezTo>
                  <a:pt x="3011" y="6237"/>
                  <a:pt x="3177" y="6250"/>
                  <a:pt x="3341" y="6250"/>
                </a:cubicBezTo>
                <a:cubicBezTo>
                  <a:pt x="4841" y="6250"/>
                  <a:pt x="6167" y="5163"/>
                  <a:pt x="6413" y="3609"/>
                </a:cubicBezTo>
                <a:cubicBezTo>
                  <a:pt x="6685" y="1916"/>
                  <a:pt x="5536" y="343"/>
                  <a:pt x="3842" y="40"/>
                </a:cubicBezTo>
                <a:cubicBezTo>
                  <a:pt x="3675" y="14"/>
                  <a:pt x="3508" y="1"/>
                  <a:pt x="3344" y="1"/>
                </a:cubicBezTo>
                <a:close/>
              </a:path>
            </a:pathLst>
          </a:custGeom>
          <a:solidFill>
            <a:srgbClr val="004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1514663" y="2729399"/>
            <a:ext cx="23" cy="402474"/>
          </a:xfrm>
          <a:custGeom>
            <a:avLst/>
            <a:gdLst/>
            <a:ahLst/>
            <a:cxnLst/>
            <a:rect l="l" t="t" r="r" b="b"/>
            <a:pathLst>
              <a:path w="1" h="19387" fill="none" extrusionOk="0">
                <a:moveTo>
                  <a:pt x="1" y="0"/>
                </a:moveTo>
                <a:lnTo>
                  <a:pt x="1"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3466091" y="2495620"/>
            <a:ext cx="152151" cy="129148"/>
          </a:xfrm>
          <a:custGeom>
            <a:avLst/>
            <a:gdLst/>
            <a:ahLst/>
            <a:cxnLst/>
            <a:rect l="l" t="t" r="r" b="b"/>
            <a:pathLst>
              <a:path w="6716" h="6221" extrusionOk="0">
                <a:moveTo>
                  <a:pt x="3367" y="1"/>
                </a:moveTo>
                <a:cubicBezTo>
                  <a:pt x="1850" y="1"/>
                  <a:pt x="546" y="1085"/>
                  <a:pt x="273" y="2611"/>
                </a:cubicBezTo>
                <a:cubicBezTo>
                  <a:pt x="1" y="4305"/>
                  <a:pt x="1150" y="5908"/>
                  <a:pt x="2844" y="6180"/>
                </a:cubicBezTo>
                <a:cubicBezTo>
                  <a:pt x="3015" y="6207"/>
                  <a:pt x="3184" y="6221"/>
                  <a:pt x="3352" y="6221"/>
                </a:cubicBezTo>
                <a:cubicBezTo>
                  <a:pt x="4847" y="6221"/>
                  <a:pt x="6168" y="5160"/>
                  <a:pt x="6413" y="3609"/>
                </a:cubicBezTo>
                <a:cubicBezTo>
                  <a:pt x="6715" y="1916"/>
                  <a:pt x="5566" y="313"/>
                  <a:pt x="3872" y="40"/>
                </a:cubicBezTo>
                <a:cubicBezTo>
                  <a:pt x="3702" y="14"/>
                  <a:pt x="3533" y="1"/>
                  <a:pt x="3367"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3542166" y="2729399"/>
            <a:ext cx="23" cy="402474"/>
          </a:xfrm>
          <a:custGeom>
            <a:avLst/>
            <a:gdLst/>
            <a:ahLst/>
            <a:cxnLst/>
            <a:rect l="l" t="t" r="r" b="b"/>
            <a:pathLst>
              <a:path w="1" h="19387" fill="none" extrusionOk="0">
                <a:moveTo>
                  <a:pt x="0" y="0"/>
                </a:moveTo>
                <a:lnTo>
                  <a:pt x="0" y="19387"/>
                </a:lnTo>
              </a:path>
            </a:pathLst>
          </a:custGeom>
          <a:solidFill>
            <a:srgbClr val="0046C1"/>
          </a:solid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5520385" y="2496077"/>
            <a:ext cx="151449" cy="129314"/>
          </a:xfrm>
          <a:custGeom>
            <a:avLst/>
            <a:gdLst/>
            <a:ahLst/>
            <a:cxnLst/>
            <a:rect l="l" t="t" r="r" b="b"/>
            <a:pathLst>
              <a:path w="6685" h="6229" extrusionOk="0">
                <a:moveTo>
                  <a:pt x="3386" y="0"/>
                </a:moveTo>
                <a:cubicBezTo>
                  <a:pt x="3207" y="0"/>
                  <a:pt x="3026" y="16"/>
                  <a:pt x="2844" y="49"/>
                </a:cubicBezTo>
                <a:cubicBezTo>
                  <a:pt x="1150" y="321"/>
                  <a:pt x="1" y="1924"/>
                  <a:pt x="273" y="3618"/>
                </a:cubicBezTo>
                <a:cubicBezTo>
                  <a:pt x="518" y="5144"/>
                  <a:pt x="1845" y="6228"/>
                  <a:pt x="3344" y="6228"/>
                </a:cubicBezTo>
                <a:cubicBezTo>
                  <a:pt x="3508" y="6228"/>
                  <a:pt x="3675" y="6215"/>
                  <a:pt x="3842" y="6188"/>
                </a:cubicBezTo>
                <a:cubicBezTo>
                  <a:pt x="5536" y="5916"/>
                  <a:pt x="6685" y="4313"/>
                  <a:pt x="6413" y="2619"/>
                </a:cubicBezTo>
                <a:cubicBezTo>
                  <a:pt x="6170" y="1081"/>
                  <a:pt x="4867" y="0"/>
                  <a:pt x="3386" y="0"/>
                </a:cubicBezTo>
                <a:close/>
              </a:path>
            </a:pathLst>
          </a:custGeom>
          <a:solidFill>
            <a:srgbClr val="004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5595758" y="2729399"/>
            <a:ext cx="23" cy="402474"/>
          </a:xfrm>
          <a:custGeom>
            <a:avLst/>
            <a:gdLst/>
            <a:ahLst/>
            <a:cxnLst/>
            <a:rect l="l" t="t" r="r" b="b"/>
            <a:pathLst>
              <a:path w="1" h="19387" fill="none" extrusionOk="0">
                <a:moveTo>
                  <a:pt x="1" y="0"/>
                </a:moveTo>
                <a:lnTo>
                  <a:pt x="1"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7603460" y="2496077"/>
            <a:ext cx="152128" cy="129314"/>
          </a:xfrm>
          <a:custGeom>
            <a:avLst/>
            <a:gdLst/>
            <a:ahLst/>
            <a:cxnLst/>
            <a:rect l="l" t="t" r="r" b="b"/>
            <a:pathLst>
              <a:path w="6715" h="6229" extrusionOk="0">
                <a:moveTo>
                  <a:pt x="3386" y="0"/>
                </a:moveTo>
                <a:cubicBezTo>
                  <a:pt x="3207" y="0"/>
                  <a:pt x="3026" y="16"/>
                  <a:pt x="2843" y="49"/>
                </a:cubicBezTo>
                <a:cubicBezTo>
                  <a:pt x="1149" y="321"/>
                  <a:pt x="0" y="1924"/>
                  <a:pt x="272" y="3618"/>
                </a:cubicBezTo>
                <a:cubicBezTo>
                  <a:pt x="518" y="5144"/>
                  <a:pt x="1844" y="6228"/>
                  <a:pt x="3343" y="6228"/>
                </a:cubicBezTo>
                <a:cubicBezTo>
                  <a:pt x="3508" y="6228"/>
                  <a:pt x="3674" y="6215"/>
                  <a:pt x="3841" y="6188"/>
                </a:cubicBezTo>
                <a:cubicBezTo>
                  <a:pt x="5535" y="5916"/>
                  <a:pt x="6714" y="4313"/>
                  <a:pt x="6412" y="2619"/>
                </a:cubicBezTo>
                <a:cubicBezTo>
                  <a:pt x="6169" y="1081"/>
                  <a:pt x="4867" y="0"/>
                  <a:pt x="3386" y="0"/>
                </a:cubicBezTo>
                <a:close/>
              </a:path>
            </a:pathLst>
          </a:custGeom>
          <a:solidFill>
            <a:srgbClr val="004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7679513" y="2729399"/>
            <a:ext cx="23" cy="402474"/>
          </a:xfrm>
          <a:custGeom>
            <a:avLst/>
            <a:gdLst/>
            <a:ahLst/>
            <a:cxnLst/>
            <a:rect l="l" t="t" r="r" b="b"/>
            <a:pathLst>
              <a:path w="1" h="19387" fill="none" extrusionOk="0">
                <a:moveTo>
                  <a:pt x="0" y="0"/>
                </a:moveTo>
                <a:lnTo>
                  <a:pt x="0"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title"/>
          </p:nvPr>
        </p:nvSpPr>
        <p:spPr>
          <a:xfrm>
            <a:off x="716575" y="3072325"/>
            <a:ext cx="1678800" cy="403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400">
                <a:solidFill>
                  <a:schemeClr val="dk2"/>
                </a:solidFill>
              </a:rPr>
              <a:t>Oct/Nov</a:t>
            </a:r>
            <a:endParaRPr sz="2400">
              <a:solidFill>
                <a:schemeClr val="dk2"/>
              </a:solidFill>
            </a:endParaRPr>
          </a:p>
        </p:txBody>
      </p:sp>
      <p:sp>
        <p:nvSpPr>
          <p:cNvPr id="164" name="Google Shape;164;p22"/>
          <p:cNvSpPr txBox="1">
            <a:spLocks noGrp="1"/>
          </p:cNvSpPr>
          <p:nvPr>
            <p:ph type="title" idx="4294967295"/>
          </p:nvPr>
        </p:nvSpPr>
        <p:spPr>
          <a:xfrm>
            <a:off x="2497562" y="3072325"/>
            <a:ext cx="2115300" cy="40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2"/>
                </a:solidFill>
              </a:rPr>
              <a:t>Dec/Jan</a:t>
            </a:r>
            <a:endParaRPr>
              <a:solidFill>
                <a:schemeClr val="dk2"/>
              </a:solidFill>
            </a:endParaRPr>
          </a:p>
        </p:txBody>
      </p:sp>
      <p:sp>
        <p:nvSpPr>
          <p:cNvPr id="165" name="Google Shape;165;p22"/>
          <p:cNvSpPr txBox="1">
            <a:spLocks noGrp="1"/>
          </p:cNvSpPr>
          <p:nvPr>
            <p:ph type="title" idx="4294967295"/>
          </p:nvPr>
        </p:nvSpPr>
        <p:spPr>
          <a:xfrm>
            <a:off x="4584713" y="3072325"/>
            <a:ext cx="2052300" cy="40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2"/>
                </a:solidFill>
              </a:rPr>
              <a:t>Jan/Feb</a:t>
            </a:r>
            <a:endParaRPr>
              <a:solidFill>
                <a:schemeClr val="dk2"/>
              </a:solidFill>
            </a:endParaRPr>
          </a:p>
        </p:txBody>
      </p:sp>
      <p:sp>
        <p:nvSpPr>
          <p:cNvPr id="166" name="Google Shape;166;p22"/>
          <p:cNvSpPr txBox="1">
            <a:spLocks noGrp="1"/>
          </p:cNvSpPr>
          <p:nvPr>
            <p:ph type="title" idx="4294967295"/>
          </p:nvPr>
        </p:nvSpPr>
        <p:spPr>
          <a:xfrm>
            <a:off x="6539475" y="3072325"/>
            <a:ext cx="2390700" cy="40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400">
                <a:solidFill>
                  <a:schemeClr val="dk2"/>
                </a:solidFill>
              </a:rPr>
              <a:t>Mar/Apr/May</a:t>
            </a:r>
            <a:endParaRPr sz="2400">
              <a:solidFill>
                <a:schemeClr val="dk2"/>
              </a:solidFill>
            </a:endParaRPr>
          </a:p>
        </p:txBody>
      </p:sp>
      <p:sp>
        <p:nvSpPr>
          <p:cNvPr id="167" name="Google Shape;167;p22"/>
          <p:cNvSpPr/>
          <p:nvPr/>
        </p:nvSpPr>
        <p:spPr>
          <a:xfrm>
            <a:off x="5137486" y="1456853"/>
            <a:ext cx="880689" cy="807018"/>
          </a:xfrm>
          <a:custGeom>
            <a:avLst/>
            <a:gdLst/>
            <a:ahLst/>
            <a:cxnLst/>
            <a:rect l="l" t="t" r="r" b="b"/>
            <a:pathLst>
              <a:path w="44853" h="44853" extrusionOk="0">
                <a:moveTo>
                  <a:pt x="22442" y="0"/>
                </a:moveTo>
                <a:cubicBezTo>
                  <a:pt x="10042" y="0"/>
                  <a:pt x="0" y="10042"/>
                  <a:pt x="0" y="22412"/>
                </a:cubicBezTo>
                <a:cubicBezTo>
                  <a:pt x="0" y="34812"/>
                  <a:pt x="10042" y="44853"/>
                  <a:pt x="22442" y="44853"/>
                </a:cubicBezTo>
                <a:cubicBezTo>
                  <a:pt x="34812" y="44853"/>
                  <a:pt x="44853" y="34812"/>
                  <a:pt x="44853" y="22412"/>
                </a:cubicBezTo>
                <a:cubicBezTo>
                  <a:pt x="44853" y="10042"/>
                  <a:pt x="34812" y="0"/>
                  <a:pt x="2244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1078627" y="1467252"/>
            <a:ext cx="880100" cy="807018"/>
          </a:xfrm>
          <a:custGeom>
            <a:avLst/>
            <a:gdLst/>
            <a:ahLst/>
            <a:cxnLst/>
            <a:rect l="l" t="t" r="r" b="b"/>
            <a:pathLst>
              <a:path w="44823" h="44853" extrusionOk="0">
                <a:moveTo>
                  <a:pt x="22411" y="0"/>
                </a:moveTo>
                <a:cubicBezTo>
                  <a:pt x="10011" y="0"/>
                  <a:pt x="0" y="10042"/>
                  <a:pt x="0" y="22412"/>
                </a:cubicBezTo>
                <a:cubicBezTo>
                  <a:pt x="0" y="34812"/>
                  <a:pt x="10011" y="44853"/>
                  <a:pt x="22411" y="44853"/>
                </a:cubicBezTo>
                <a:cubicBezTo>
                  <a:pt x="34781" y="44853"/>
                  <a:pt x="44822" y="34812"/>
                  <a:pt x="44822" y="22412"/>
                </a:cubicBezTo>
                <a:cubicBezTo>
                  <a:pt x="44822" y="10042"/>
                  <a:pt x="34781" y="0"/>
                  <a:pt x="22411"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3098852" y="1455862"/>
            <a:ext cx="880119" cy="807018"/>
          </a:xfrm>
          <a:custGeom>
            <a:avLst/>
            <a:gdLst/>
            <a:ahLst/>
            <a:cxnLst/>
            <a:rect l="l" t="t" r="r" b="b"/>
            <a:pathLst>
              <a:path w="44824" h="44853" extrusionOk="0">
                <a:moveTo>
                  <a:pt x="22412" y="0"/>
                </a:moveTo>
                <a:cubicBezTo>
                  <a:pt x="10012" y="0"/>
                  <a:pt x="1" y="10042"/>
                  <a:pt x="1" y="22412"/>
                </a:cubicBezTo>
                <a:cubicBezTo>
                  <a:pt x="1" y="34812"/>
                  <a:pt x="10012" y="44853"/>
                  <a:pt x="22412" y="44853"/>
                </a:cubicBezTo>
                <a:cubicBezTo>
                  <a:pt x="34782" y="44853"/>
                  <a:pt x="44823" y="34812"/>
                  <a:pt x="44823" y="22412"/>
                </a:cubicBezTo>
                <a:cubicBezTo>
                  <a:pt x="44823" y="10042"/>
                  <a:pt x="34782" y="0"/>
                  <a:pt x="2241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7223224" y="1426118"/>
            <a:ext cx="880100" cy="807018"/>
          </a:xfrm>
          <a:custGeom>
            <a:avLst/>
            <a:gdLst/>
            <a:ahLst/>
            <a:cxnLst/>
            <a:rect l="l" t="t" r="r" b="b"/>
            <a:pathLst>
              <a:path w="44823" h="44853" extrusionOk="0">
                <a:moveTo>
                  <a:pt x="22411" y="0"/>
                </a:moveTo>
                <a:cubicBezTo>
                  <a:pt x="10011" y="0"/>
                  <a:pt x="0" y="10042"/>
                  <a:pt x="0" y="22412"/>
                </a:cubicBezTo>
                <a:cubicBezTo>
                  <a:pt x="0" y="34812"/>
                  <a:pt x="10011" y="44853"/>
                  <a:pt x="22411" y="44853"/>
                </a:cubicBezTo>
                <a:cubicBezTo>
                  <a:pt x="34781" y="44853"/>
                  <a:pt x="44822" y="34812"/>
                  <a:pt x="44822" y="22412"/>
                </a:cubicBezTo>
                <a:cubicBezTo>
                  <a:pt x="44822" y="10042"/>
                  <a:pt x="34781" y="0"/>
                  <a:pt x="22411"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2"/>
          <p:cNvGrpSpPr/>
          <p:nvPr/>
        </p:nvGrpSpPr>
        <p:grpSpPr>
          <a:xfrm>
            <a:off x="3219997" y="1392484"/>
            <a:ext cx="669753" cy="709385"/>
            <a:chOff x="2375000" y="1041675"/>
            <a:chExt cx="227575" cy="241025"/>
          </a:xfrm>
        </p:grpSpPr>
        <p:sp>
          <p:nvSpPr>
            <p:cNvPr id="172" name="Google Shape;172;p22"/>
            <p:cNvSpPr/>
            <p:nvPr/>
          </p:nvSpPr>
          <p:spPr>
            <a:xfrm>
              <a:off x="2375000" y="1041675"/>
              <a:ext cx="227575" cy="241025"/>
            </a:xfrm>
            <a:custGeom>
              <a:avLst/>
              <a:gdLst/>
              <a:ahLst/>
              <a:cxnLst/>
              <a:rect l="l" t="t" r="r" b="b"/>
              <a:pathLst>
                <a:path w="9103" h="9641" extrusionOk="0">
                  <a:moveTo>
                    <a:pt x="4758" y="139"/>
                  </a:moveTo>
                  <a:cubicBezTo>
                    <a:pt x="4859" y="139"/>
                    <a:pt x="4960" y="145"/>
                    <a:pt x="5059" y="157"/>
                  </a:cubicBezTo>
                  <a:cubicBezTo>
                    <a:pt x="5959" y="271"/>
                    <a:pt x="6715" y="871"/>
                    <a:pt x="7093" y="1693"/>
                  </a:cubicBezTo>
                  <a:cubicBezTo>
                    <a:pt x="7093" y="1699"/>
                    <a:pt x="7099" y="1705"/>
                    <a:pt x="7105" y="1711"/>
                  </a:cubicBezTo>
                  <a:cubicBezTo>
                    <a:pt x="6973" y="1735"/>
                    <a:pt x="6847" y="1771"/>
                    <a:pt x="6721" y="1819"/>
                  </a:cubicBezTo>
                  <a:cubicBezTo>
                    <a:pt x="6811" y="1627"/>
                    <a:pt x="6475" y="1309"/>
                    <a:pt x="6355" y="1189"/>
                  </a:cubicBezTo>
                  <a:cubicBezTo>
                    <a:pt x="6031" y="859"/>
                    <a:pt x="5623" y="637"/>
                    <a:pt x="5173" y="535"/>
                  </a:cubicBezTo>
                  <a:cubicBezTo>
                    <a:pt x="5025" y="504"/>
                    <a:pt x="4875" y="489"/>
                    <a:pt x="4726" y="489"/>
                  </a:cubicBezTo>
                  <a:cubicBezTo>
                    <a:pt x="4001" y="489"/>
                    <a:pt x="3287" y="841"/>
                    <a:pt x="2875" y="1453"/>
                  </a:cubicBezTo>
                  <a:cubicBezTo>
                    <a:pt x="2779" y="1411"/>
                    <a:pt x="2677" y="1381"/>
                    <a:pt x="2569" y="1357"/>
                  </a:cubicBezTo>
                  <a:cubicBezTo>
                    <a:pt x="2955" y="568"/>
                    <a:pt x="3894" y="139"/>
                    <a:pt x="4758" y="139"/>
                  </a:cubicBezTo>
                  <a:close/>
                  <a:moveTo>
                    <a:pt x="4702" y="612"/>
                  </a:moveTo>
                  <a:cubicBezTo>
                    <a:pt x="4725" y="612"/>
                    <a:pt x="4748" y="612"/>
                    <a:pt x="4771" y="613"/>
                  </a:cubicBezTo>
                  <a:cubicBezTo>
                    <a:pt x="5131" y="631"/>
                    <a:pt x="5485" y="733"/>
                    <a:pt x="5797" y="913"/>
                  </a:cubicBezTo>
                  <a:cubicBezTo>
                    <a:pt x="5965" y="1015"/>
                    <a:pt x="6721" y="1549"/>
                    <a:pt x="6595" y="1813"/>
                  </a:cubicBezTo>
                  <a:cubicBezTo>
                    <a:pt x="6583" y="1831"/>
                    <a:pt x="6589" y="1855"/>
                    <a:pt x="6601" y="1873"/>
                  </a:cubicBezTo>
                  <a:cubicBezTo>
                    <a:pt x="6181" y="2071"/>
                    <a:pt x="5779" y="2395"/>
                    <a:pt x="5575" y="2749"/>
                  </a:cubicBezTo>
                  <a:cubicBezTo>
                    <a:pt x="5233" y="2671"/>
                    <a:pt x="4879" y="2617"/>
                    <a:pt x="4525" y="2593"/>
                  </a:cubicBezTo>
                  <a:cubicBezTo>
                    <a:pt x="4328" y="2550"/>
                    <a:pt x="4124" y="2529"/>
                    <a:pt x="3921" y="2529"/>
                  </a:cubicBezTo>
                  <a:cubicBezTo>
                    <a:pt x="3840" y="2529"/>
                    <a:pt x="3759" y="2532"/>
                    <a:pt x="3679" y="2539"/>
                  </a:cubicBezTo>
                  <a:lnTo>
                    <a:pt x="3679" y="2533"/>
                  </a:lnTo>
                  <a:cubicBezTo>
                    <a:pt x="3643" y="2065"/>
                    <a:pt x="3355" y="1657"/>
                    <a:pt x="2929" y="1477"/>
                  </a:cubicBezTo>
                  <a:cubicBezTo>
                    <a:pt x="3388" y="966"/>
                    <a:pt x="4004" y="612"/>
                    <a:pt x="4702" y="612"/>
                  </a:cubicBezTo>
                  <a:close/>
                  <a:moveTo>
                    <a:pt x="2140" y="1473"/>
                  </a:moveTo>
                  <a:cubicBezTo>
                    <a:pt x="2788" y="1473"/>
                    <a:pt x="3406" y="1816"/>
                    <a:pt x="3529" y="2551"/>
                  </a:cubicBezTo>
                  <a:lnTo>
                    <a:pt x="3529" y="2557"/>
                  </a:lnTo>
                  <a:cubicBezTo>
                    <a:pt x="2455" y="2731"/>
                    <a:pt x="1524" y="3415"/>
                    <a:pt x="1044" y="4393"/>
                  </a:cubicBezTo>
                  <a:cubicBezTo>
                    <a:pt x="1026" y="4429"/>
                    <a:pt x="1008" y="4465"/>
                    <a:pt x="990" y="4507"/>
                  </a:cubicBezTo>
                  <a:cubicBezTo>
                    <a:pt x="276" y="3769"/>
                    <a:pt x="156" y="2533"/>
                    <a:pt x="1032" y="1843"/>
                  </a:cubicBezTo>
                  <a:lnTo>
                    <a:pt x="1026" y="1843"/>
                  </a:lnTo>
                  <a:cubicBezTo>
                    <a:pt x="1340" y="1600"/>
                    <a:pt x="1746" y="1473"/>
                    <a:pt x="2140" y="1473"/>
                  </a:cubicBezTo>
                  <a:close/>
                  <a:moveTo>
                    <a:pt x="7319" y="1854"/>
                  </a:moveTo>
                  <a:cubicBezTo>
                    <a:pt x="7757" y="1854"/>
                    <a:pt x="8133" y="2113"/>
                    <a:pt x="8401" y="2479"/>
                  </a:cubicBezTo>
                  <a:cubicBezTo>
                    <a:pt x="8725" y="2905"/>
                    <a:pt x="8899" y="3475"/>
                    <a:pt x="8743" y="4003"/>
                  </a:cubicBezTo>
                  <a:cubicBezTo>
                    <a:pt x="8594" y="4506"/>
                    <a:pt x="8131" y="4840"/>
                    <a:pt x="7616" y="4840"/>
                  </a:cubicBezTo>
                  <a:cubicBezTo>
                    <a:pt x="7589" y="4840"/>
                    <a:pt x="7563" y="4839"/>
                    <a:pt x="7537" y="4837"/>
                  </a:cubicBezTo>
                  <a:cubicBezTo>
                    <a:pt x="7519" y="4837"/>
                    <a:pt x="7507" y="4843"/>
                    <a:pt x="7489" y="4849"/>
                  </a:cubicBezTo>
                  <a:cubicBezTo>
                    <a:pt x="7321" y="4339"/>
                    <a:pt x="7063" y="3865"/>
                    <a:pt x="6733" y="3445"/>
                  </a:cubicBezTo>
                  <a:cubicBezTo>
                    <a:pt x="6451" y="3085"/>
                    <a:pt x="6091" y="2893"/>
                    <a:pt x="5695" y="2779"/>
                  </a:cubicBezTo>
                  <a:cubicBezTo>
                    <a:pt x="5983" y="2371"/>
                    <a:pt x="6535" y="2029"/>
                    <a:pt x="7009" y="1897"/>
                  </a:cubicBezTo>
                  <a:cubicBezTo>
                    <a:pt x="7115" y="1868"/>
                    <a:pt x="7219" y="1854"/>
                    <a:pt x="7319" y="1854"/>
                  </a:cubicBezTo>
                  <a:close/>
                  <a:moveTo>
                    <a:pt x="2029" y="8876"/>
                  </a:moveTo>
                  <a:cubicBezTo>
                    <a:pt x="2125" y="8942"/>
                    <a:pt x="2221" y="9008"/>
                    <a:pt x="2323" y="9068"/>
                  </a:cubicBezTo>
                  <a:cubicBezTo>
                    <a:pt x="2233" y="9167"/>
                    <a:pt x="2163" y="9363"/>
                    <a:pt x="2014" y="9363"/>
                  </a:cubicBezTo>
                  <a:cubicBezTo>
                    <a:pt x="1993" y="9363"/>
                    <a:pt x="1970" y="9359"/>
                    <a:pt x="1945" y="9350"/>
                  </a:cubicBezTo>
                  <a:lnTo>
                    <a:pt x="1939" y="9344"/>
                  </a:lnTo>
                  <a:cubicBezTo>
                    <a:pt x="1734" y="9272"/>
                    <a:pt x="1975" y="9008"/>
                    <a:pt x="2029" y="8876"/>
                  </a:cubicBezTo>
                  <a:close/>
                  <a:moveTo>
                    <a:pt x="4195" y="2674"/>
                  </a:moveTo>
                  <a:cubicBezTo>
                    <a:pt x="4253" y="2674"/>
                    <a:pt x="4311" y="2675"/>
                    <a:pt x="4369" y="2677"/>
                  </a:cubicBezTo>
                  <a:cubicBezTo>
                    <a:pt x="4381" y="2689"/>
                    <a:pt x="4393" y="2701"/>
                    <a:pt x="4405" y="2701"/>
                  </a:cubicBezTo>
                  <a:cubicBezTo>
                    <a:pt x="5077" y="2809"/>
                    <a:pt x="5911" y="2827"/>
                    <a:pt x="6427" y="3325"/>
                  </a:cubicBezTo>
                  <a:cubicBezTo>
                    <a:pt x="6919" y="3805"/>
                    <a:pt x="7255" y="4525"/>
                    <a:pt x="7429" y="5185"/>
                  </a:cubicBezTo>
                  <a:cubicBezTo>
                    <a:pt x="7765" y="6469"/>
                    <a:pt x="7447" y="7891"/>
                    <a:pt x="6421" y="8780"/>
                  </a:cubicBezTo>
                  <a:lnTo>
                    <a:pt x="6415" y="8780"/>
                  </a:lnTo>
                  <a:cubicBezTo>
                    <a:pt x="6361" y="8828"/>
                    <a:pt x="6307" y="8870"/>
                    <a:pt x="6247" y="8912"/>
                  </a:cubicBezTo>
                  <a:cubicBezTo>
                    <a:pt x="6237" y="8900"/>
                    <a:pt x="6225" y="8895"/>
                    <a:pt x="6214" y="8895"/>
                  </a:cubicBezTo>
                  <a:cubicBezTo>
                    <a:pt x="6196" y="8895"/>
                    <a:pt x="6178" y="8908"/>
                    <a:pt x="6175" y="8930"/>
                  </a:cubicBezTo>
                  <a:cubicBezTo>
                    <a:pt x="6175" y="8942"/>
                    <a:pt x="6175" y="8954"/>
                    <a:pt x="6175" y="8966"/>
                  </a:cubicBezTo>
                  <a:cubicBezTo>
                    <a:pt x="5652" y="9324"/>
                    <a:pt x="5035" y="9485"/>
                    <a:pt x="4410" y="9485"/>
                  </a:cubicBezTo>
                  <a:cubicBezTo>
                    <a:pt x="3687" y="9485"/>
                    <a:pt x="2952" y="9270"/>
                    <a:pt x="2341" y="8900"/>
                  </a:cubicBezTo>
                  <a:cubicBezTo>
                    <a:pt x="1722" y="8527"/>
                    <a:pt x="1164" y="7981"/>
                    <a:pt x="966" y="7273"/>
                  </a:cubicBezTo>
                  <a:cubicBezTo>
                    <a:pt x="762" y="6547"/>
                    <a:pt x="786" y="5641"/>
                    <a:pt x="1002" y="4921"/>
                  </a:cubicBezTo>
                  <a:cubicBezTo>
                    <a:pt x="1218" y="4213"/>
                    <a:pt x="1674" y="3595"/>
                    <a:pt x="2299" y="3187"/>
                  </a:cubicBezTo>
                  <a:cubicBezTo>
                    <a:pt x="2873" y="2806"/>
                    <a:pt x="3528" y="2674"/>
                    <a:pt x="4195" y="2674"/>
                  </a:cubicBezTo>
                  <a:close/>
                  <a:moveTo>
                    <a:pt x="4772" y="1"/>
                  </a:moveTo>
                  <a:cubicBezTo>
                    <a:pt x="3879" y="1"/>
                    <a:pt x="2812" y="457"/>
                    <a:pt x="2509" y="1339"/>
                  </a:cubicBezTo>
                  <a:cubicBezTo>
                    <a:pt x="2394" y="1320"/>
                    <a:pt x="2277" y="1310"/>
                    <a:pt x="2159" y="1310"/>
                  </a:cubicBezTo>
                  <a:cubicBezTo>
                    <a:pt x="1734" y="1310"/>
                    <a:pt x="1303" y="1435"/>
                    <a:pt x="978" y="1675"/>
                  </a:cubicBezTo>
                  <a:cubicBezTo>
                    <a:pt x="36" y="2371"/>
                    <a:pt x="0" y="3883"/>
                    <a:pt x="954" y="4585"/>
                  </a:cubicBezTo>
                  <a:lnTo>
                    <a:pt x="960" y="4585"/>
                  </a:lnTo>
                  <a:cubicBezTo>
                    <a:pt x="678" y="5287"/>
                    <a:pt x="642" y="6085"/>
                    <a:pt x="732" y="6829"/>
                  </a:cubicBezTo>
                  <a:cubicBezTo>
                    <a:pt x="822" y="7567"/>
                    <a:pt x="1176" y="8167"/>
                    <a:pt x="1740" y="8647"/>
                  </a:cubicBezTo>
                  <a:cubicBezTo>
                    <a:pt x="1807" y="8708"/>
                    <a:pt x="1879" y="8762"/>
                    <a:pt x="1957" y="8816"/>
                  </a:cubicBezTo>
                  <a:cubicBezTo>
                    <a:pt x="1849" y="8870"/>
                    <a:pt x="1770" y="9032"/>
                    <a:pt x="1740" y="9128"/>
                  </a:cubicBezTo>
                  <a:cubicBezTo>
                    <a:pt x="1698" y="9254"/>
                    <a:pt x="1716" y="9386"/>
                    <a:pt x="1843" y="9458"/>
                  </a:cubicBezTo>
                  <a:cubicBezTo>
                    <a:pt x="1893" y="9488"/>
                    <a:pt x="1947" y="9502"/>
                    <a:pt x="2000" y="9502"/>
                  </a:cubicBezTo>
                  <a:cubicBezTo>
                    <a:pt x="2197" y="9502"/>
                    <a:pt x="2389" y="9315"/>
                    <a:pt x="2437" y="9122"/>
                  </a:cubicBezTo>
                  <a:cubicBezTo>
                    <a:pt x="3040" y="9450"/>
                    <a:pt x="3735" y="9640"/>
                    <a:pt x="4422" y="9640"/>
                  </a:cubicBezTo>
                  <a:cubicBezTo>
                    <a:pt x="4964" y="9640"/>
                    <a:pt x="5501" y="9522"/>
                    <a:pt x="5983" y="9260"/>
                  </a:cubicBezTo>
                  <a:cubicBezTo>
                    <a:pt x="6055" y="9218"/>
                    <a:pt x="6133" y="9176"/>
                    <a:pt x="6205" y="9128"/>
                  </a:cubicBezTo>
                  <a:cubicBezTo>
                    <a:pt x="6269" y="9270"/>
                    <a:pt x="6409" y="9353"/>
                    <a:pt x="6553" y="9353"/>
                  </a:cubicBezTo>
                  <a:cubicBezTo>
                    <a:pt x="6610" y="9353"/>
                    <a:pt x="6667" y="9341"/>
                    <a:pt x="6721" y="9314"/>
                  </a:cubicBezTo>
                  <a:cubicBezTo>
                    <a:pt x="6823" y="9254"/>
                    <a:pt x="6877" y="9134"/>
                    <a:pt x="6859" y="9014"/>
                  </a:cubicBezTo>
                  <a:cubicBezTo>
                    <a:pt x="6848" y="8927"/>
                    <a:pt x="6779" y="8798"/>
                    <a:pt x="6683" y="8798"/>
                  </a:cubicBezTo>
                  <a:cubicBezTo>
                    <a:pt x="6672" y="8798"/>
                    <a:pt x="6661" y="8800"/>
                    <a:pt x="6649" y="8804"/>
                  </a:cubicBezTo>
                  <a:cubicBezTo>
                    <a:pt x="6613" y="8816"/>
                    <a:pt x="6595" y="8858"/>
                    <a:pt x="6613" y="8894"/>
                  </a:cubicBezTo>
                  <a:cubicBezTo>
                    <a:pt x="6643" y="8936"/>
                    <a:pt x="6697" y="8954"/>
                    <a:pt x="6715" y="9014"/>
                  </a:cubicBezTo>
                  <a:cubicBezTo>
                    <a:pt x="6733" y="9080"/>
                    <a:pt x="6709" y="9152"/>
                    <a:pt x="6649" y="9188"/>
                  </a:cubicBezTo>
                  <a:cubicBezTo>
                    <a:pt x="6613" y="9209"/>
                    <a:pt x="6577" y="9218"/>
                    <a:pt x="6540" y="9218"/>
                  </a:cubicBezTo>
                  <a:cubicBezTo>
                    <a:pt x="6442" y="9218"/>
                    <a:pt x="6349" y="9149"/>
                    <a:pt x="6301" y="9062"/>
                  </a:cubicBezTo>
                  <a:cubicBezTo>
                    <a:pt x="7327" y="8329"/>
                    <a:pt x="7831" y="7015"/>
                    <a:pt x="7699" y="5773"/>
                  </a:cubicBezTo>
                  <a:cubicBezTo>
                    <a:pt x="7669" y="5503"/>
                    <a:pt x="7609" y="5233"/>
                    <a:pt x="7531" y="4975"/>
                  </a:cubicBezTo>
                  <a:lnTo>
                    <a:pt x="7537" y="4975"/>
                  </a:lnTo>
                  <a:cubicBezTo>
                    <a:pt x="7583" y="4981"/>
                    <a:pt x="7628" y="4983"/>
                    <a:pt x="7673" y="4983"/>
                  </a:cubicBezTo>
                  <a:cubicBezTo>
                    <a:pt x="8173" y="4983"/>
                    <a:pt x="8624" y="4658"/>
                    <a:pt x="8833" y="4201"/>
                  </a:cubicBezTo>
                  <a:cubicBezTo>
                    <a:pt x="9103" y="3631"/>
                    <a:pt x="8929" y="2935"/>
                    <a:pt x="8575" y="2431"/>
                  </a:cubicBezTo>
                  <a:cubicBezTo>
                    <a:pt x="8287" y="2015"/>
                    <a:pt x="7849" y="1686"/>
                    <a:pt x="7335" y="1686"/>
                  </a:cubicBezTo>
                  <a:cubicBezTo>
                    <a:pt x="7293" y="1686"/>
                    <a:pt x="7250" y="1689"/>
                    <a:pt x="7207" y="1693"/>
                  </a:cubicBezTo>
                  <a:lnTo>
                    <a:pt x="7201" y="1693"/>
                  </a:lnTo>
                  <a:cubicBezTo>
                    <a:pt x="7219" y="1675"/>
                    <a:pt x="7225" y="1645"/>
                    <a:pt x="7213" y="1621"/>
                  </a:cubicBezTo>
                  <a:cubicBezTo>
                    <a:pt x="6805" y="727"/>
                    <a:pt x="5935" y="79"/>
                    <a:pt x="4951" y="7"/>
                  </a:cubicBezTo>
                  <a:cubicBezTo>
                    <a:pt x="4892" y="3"/>
                    <a:pt x="4833" y="1"/>
                    <a:pt x="4772"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2397500" y="1115975"/>
              <a:ext cx="161425" cy="154250"/>
            </a:xfrm>
            <a:custGeom>
              <a:avLst/>
              <a:gdLst/>
              <a:ahLst/>
              <a:cxnLst/>
              <a:rect l="l" t="t" r="r" b="b"/>
              <a:pathLst>
                <a:path w="6457" h="6170" extrusionOk="0">
                  <a:moveTo>
                    <a:pt x="3346" y="106"/>
                  </a:moveTo>
                  <a:cubicBezTo>
                    <a:pt x="3469" y="106"/>
                    <a:pt x="3592" y="112"/>
                    <a:pt x="3715" y="125"/>
                  </a:cubicBezTo>
                  <a:cubicBezTo>
                    <a:pt x="3715" y="151"/>
                    <a:pt x="3737" y="168"/>
                    <a:pt x="3763" y="168"/>
                  </a:cubicBezTo>
                  <a:cubicBezTo>
                    <a:pt x="3767" y="168"/>
                    <a:pt x="3771" y="168"/>
                    <a:pt x="3775" y="167"/>
                  </a:cubicBezTo>
                  <a:cubicBezTo>
                    <a:pt x="3872" y="151"/>
                    <a:pt x="3966" y="143"/>
                    <a:pt x="4056" y="143"/>
                  </a:cubicBezTo>
                  <a:cubicBezTo>
                    <a:pt x="5336" y="143"/>
                    <a:pt x="5891" y="1742"/>
                    <a:pt x="6127" y="2801"/>
                  </a:cubicBezTo>
                  <a:cubicBezTo>
                    <a:pt x="6427" y="4115"/>
                    <a:pt x="5689" y="5453"/>
                    <a:pt x="4411" y="5898"/>
                  </a:cubicBezTo>
                  <a:cubicBezTo>
                    <a:pt x="4088" y="6012"/>
                    <a:pt x="3754" y="6067"/>
                    <a:pt x="3421" y="6067"/>
                  </a:cubicBezTo>
                  <a:cubicBezTo>
                    <a:pt x="2602" y="6067"/>
                    <a:pt x="1794" y="5735"/>
                    <a:pt x="1201" y="5141"/>
                  </a:cubicBezTo>
                  <a:cubicBezTo>
                    <a:pt x="354" y="4283"/>
                    <a:pt x="96" y="3011"/>
                    <a:pt x="546" y="1895"/>
                  </a:cubicBezTo>
                  <a:cubicBezTo>
                    <a:pt x="1015" y="719"/>
                    <a:pt x="2146" y="106"/>
                    <a:pt x="3346" y="106"/>
                  </a:cubicBezTo>
                  <a:close/>
                  <a:moveTo>
                    <a:pt x="3151" y="0"/>
                  </a:moveTo>
                  <a:cubicBezTo>
                    <a:pt x="2153" y="0"/>
                    <a:pt x="1159" y="574"/>
                    <a:pt x="648" y="1439"/>
                  </a:cubicBezTo>
                  <a:cubicBezTo>
                    <a:pt x="0" y="2555"/>
                    <a:pt x="102" y="3959"/>
                    <a:pt x="913" y="4973"/>
                  </a:cubicBezTo>
                  <a:cubicBezTo>
                    <a:pt x="1529" y="5731"/>
                    <a:pt x="2468" y="6169"/>
                    <a:pt x="3426" y="6169"/>
                  </a:cubicBezTo>
                  <a:cubicBezTo>
                    <a:pt x="3727" y="6169"/>
                    <a:pt x="4031" y="6126"/>
                    <a:pt x="4327" y="6036"/>
                  </a:cubicBezTo>
                  <a:cubicBezTo>
                    <a:pt x="5581" y="5651"/>
                    <a:pt x="6457" y="4421"/>
                    <a:pt x="6289" y="3101"/>
                  </a:cubicBezTo>
                  <a:cubicBezTo>
                    <a:pt x="6138" y="1922"/>
                    <a:pt x="5487" y="40"/>
                    <a:pt x="4070" y="40"/>
                  </a:cubicBezTo>
                  <a:cubicBezTo>
                    <a:pt x="3966" y="40"/>
                    <a:pt x="3857" y="50"/>
                    <a:pt x="3745" y="71"/>
                  </a:cubicBezTo>
                  <a:cubicBezTo>
                    <a:pt x="3549" y="23"/>
                    <a:pt x="3350" y="0"/>
                    <a:pt x="3151"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2474900" y="1145275"/>
              <a:ext cx="49925" cy="55850"/>
            </a:xfrm>
            <a:custGeom>
              <a:avLst/>
              <a:gdLst/>
              <a:ahLst/>
              <a:cxnLst/>
              <a:rect l="l" t="t" r="r" b="b"/>
              <a:pathLst>
                <a:path w="1997" h="2234" extrusionOk="0">
                  <a:moveTo>
                    <a:pt x="189" y="1"/>
                  </a:moveTo>
                  <a:cubicBezTo>
                    <a:pt x="151" y="1"/>
                    <a:pt x="115" y="25"/>
                    <a:pt x="115" y="75"/>
                  </a:cubicBezTo>
                  <a:cubicBezTo>
                    <a:pt x="133" y="693"/>
                    <a:pt x="157" y="1305"/>
                    <a:pt x="175" y="1917"/>
                  </a:cubicBezTo>
                  <a:lnTo>
                    <a:pt x="169" y="1917"/>
                  </a:lnTo>
                  <a:cubicBezTo>
                    <a:pt x="25" y="1917"/>
                    <a:pt x="1" y="2109"/>
                    <a:pt x="91" y="2193"/>
                  </a:cubicBezTo>
                  <a:cubicBezTo>
                    <a:pt x="124" y="2220"/>
                    <a:pt x="166" y="2233"/>
                    <a:pt x="207" y="2233"/>
                  </a:cubicBezTo>
                  <a:cubicBezTo>
                    <a:pt x="241" y="2233"/>
                    <a:pt x="274" y="2224"/>
                    <a:pt x="301" y="2205"/>
                  </a:cubicBezTo>
                  <a:cubicBezTo>
                    <a:pt x="319" y="2193"/>
                    <a:pt x="337" y="2181"/>
                    <a:pt x="349" y="2169"/>
                  </a:cubicBezTo>
                  <a:lnTo>
                    <a:pt x="355" y="2169"/>
                  </a:lnTo>
                  <a:cubicBezTo>
                    <a:pt x="677" y="2185"/>
                    <a:pt x="1010" y="2205"/>
                    <a:pt x="1340" y="2205"/>
                  </a:cubicBezTo>
                  <a:cubicBezTo>
                    <a:pt x="1525" y="2205"/>
                    <a:pt x="1710" y="2199"/>
                    <a:pt x="1891" y="2181"/>
                  </a:cubicBezTo>
                  <a:cubicBezTo>
                    <a:pt x="1997" y="2175"/>
                    <a:pt x="1993" y="2025"/>
                    <a:pt x="1896" y="2025"/>
                  </a:cubicBezTo>
                  <a:cubicBezTo>
                    <a:pt x="1895" y="2025"/>
                    <a:pt x="1893" y="2025"/>
                    <a:pt x="1891" y="2025"/>
                  </a:cubicBezTo>
                  <a:cubicBezTo>
                    <a:pt x="1702" y="2007"/>
                    <a:pt x="1510" y="2000"/>
                    <a:pt x="1317" y="2000"/>
                  </a:cubicBezTo>
                  <a:cubicBezTo>
                    <a:pt x="1015" y="2000"/>
                    <a:pt x="711" y="2017"/>
                    <a:pt x="415" y="2031"/>
                  </a:cubicBezTo>
                  <a:cubicBezTo>
                    <a:pt x="421" y="2019"/>
                    <a:pt x="421" y="2001"/>
                    <a:pt x="421" y="1989"/>
                  </a:cubicBezTo>
                  <a:cubicBezTo>
                    <a:pt x="421" y="1965"/>
                    <a:pt x="409" y="1941"/>
                    <a:pt x="385" y="1923"/>
                  </a:cubicBezTo>
                  <a:cubicBezTo>
                    <a:pt x="361" y="1911"/>
                    <a:pt x="337" y="1899"/>
                    <a:pt x="307" y="1899"/>
                  </a:cubicBezTo>
                  <a:cubicBezTo>
                    <a:pt x="349" y="1293"/>
                    <a:pt x="337" y="681"/>
                    <a:pt x="277" y="75"/>
                  </a:cubicBezTo>
                  <a:cubicBezTo>
                    <a:pt x="271" y="26"/>
                    <a:pt x="229" y="1"/>
                    <a:pt x="189"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2"/>
          <p:cNvGrpSpPr/>
          <p:nvPr/>
        </p:nvGrpSpPr>
        <p:grpSpPr>
          <a:xfrm>
            <a:off x="1210109" y="1346509"/>
            <a:ext cx="685453" cy="824065"/>
            <a:chOff x="2060275" y="476225"/>
            <a:chExt cx="441800" cy="531175"/>
          </a:xfrm>
        </p:grpSpPr>
        <p:sp>
          <p:nvSpPr>
            <p:cNvPr id="176" name="Google Shape;176;p22"/>
            <p:cNvSpPr/>
            <p:nvPr/>
          </p:nvSpPr>
          <p:spPr>
            <a:xfrm>
              <a:off x="2120875" y="540925"/>
              <a:ext cx="311750" cy="466475"/>
            </a:xfrm>
            <a:custGeom>
              <a:avLst/>
              <a:gdLst/>
              <a:ahLst/>
              <a:cxnLst/>
              <a:rect l="l" t="t" r="r" b="b"/>
              <a:pathLst>
                <a:path w="12470" h="18659" extrusionOk="0">
                  <a:moveTo>
                    <a:pt x="6414" y="170"/>
                  </a:moveTo>
                  <a:cubicBezTo>
                    <a:pt x="7469" y="170"/>
                    <a:pt x="8519" y="426"/>
                    <a:pt x="9427" y="974"/>
                  </a:cubicBezTo>
                  <a:cubicBezTo>
                    <a:pt x="11743" y="2372"/>
                    <a:pt x="12380" y="5336"/>
                    <a:pt x="11497" y="7778"/>
                  </a:cubicBezTo>
                  <a:lnTo>
                    <a:pt x="11497" y="7772"/>
                  </a:lnTo>
                  <a:cubicBezTo>
                    <a:pt x="10981" y="9212"/>
                    <a:pt x="9955" y="10262"/>
                    <a:pt x="8833" y="11246"/>
                  </a:cubicBezTo>
                  <a:cubicBezTo>
                    <a:pt x="7987" y="11990"/>
                    <a:pt x="7081" y="13113"/>
                    <a:pt x="7699" y="14283"/>
                  </a:cubicBezTo>
                  <a:cubicBezTo>
                    <a:pt x="7705" y="14289"/>
                    <a:pt x="7711" y="14301"/>
                    <a:pt x="7723" y="14307"/>
                  </a:cubicBezTo>
                  <a:cubicBezTo>
                    <a:pt x="7216" y="14416"/>
                    <a:pt x="6704" y="14470"/>
                    <a:pt x="6186" y="14470"/>
                  </a:cubicBezTo>
                  <a:cubicBezTo>
                    <a:pt x="6135" y="14470"/>
                    <a:pt x="6083" y="14470"/>
                    <a:pt x="6031" y="14469"/>
                  </a:cubicBezTo>
                  <a:cubicBezTo>
                    <a:pt x="5539" y="14457"/>
                    <a:pt x="5017" y="14463"/>
                    <a:pt x="4579" y="14217"/>
                  </a:cubicBezTo>
                  <a:cubicBezTo>
                    <a:pt x="5029" y="13215"/>
                    <a:pt x="4555" y="12170"/>
                    <a:pt x="3877" y="11390"/>
                  </a:cubicBezTo>
                  <a:cubicBezTo>
                    <a:pt x="3463" y="10910"/>
                    <a:pt x="2977" y="10502"/>
                    <a:pt x="2539" y="10040"/>
                  </a:cubicBezTo>
                  <a:cubicBezTo>
                    <a:pt x="2083" y="9578"/>
                    <a:pt x="1693" y="9062"/>
                    <a:pt x="1369" y="8498"/>
                  </a:cubicBezTo>
                  <a:cubicBezTo>
                    <a:pt x="157" y="6368"/>
                    <a:pt x="163" y="3500"/>
                    <a:pt x="2029" y="1730"/>
                  </a:cubicBezTo>
                  <a:cubicBezTo>
                    <a:pt x="3007" y="812"/>
                    <a:pt x="4417" y="338"/>
                    <a:pt x="5731" y="206"/>
                  </a:cubicBezTo>
                  <a:cubicBezTo>
                    <a:pt x="5958" y="182"/>
                    <a:pt x="6186" y="170"/>
                    <a:pt x="6414" y="170"/>
                  </a:cubicBezTo>
                  <a:close/>
                  <a:moveTo>
                    <a:pt x="4435" y="14247"/>
                  </a:moveTo>
                  <a:cubicBezTo>
                    <a:pt x="4441" y="14283"/>
                    <a:pt x="4477" y="14307"/>
                    <a:pt x="4513" y="14307"/>
                  </a:cubicBezTo>
                  <a:cubicBezTo>
                    <a:pt x="4915" y="14595"/>
                    <a:pt x="5413" y="14607"/>
                    <a:pt x="5893" y="14625"/>
                  </a:cubicBezTo>
                  <a:cubicBezTo>
                    <a:pt x="6089" y="14632"/>
                    <a:pt x="6293" y="14642"/>
                    <a:pt x="6501" y="14642"/>
                  </a:cubicBezTo>
                  <a:cubicBezTo>
                    <a:pt x="6929" y="14642"/>
                    <a:pt x="7367" y="14603"/>
                    <a:pt x="7747" y="14433"/>
                  </a:cubicBezTo>
                  <a:lnTo>
                    <a:pt x="7747" y="14433"/>
                  </a:lnTo>
                  <a:cubicBezTo>
                    <a:pt x="8131" y="14841"/>
                    <a:pt x="7687" y="15273"/>
                    <a:pt x="7267" y="15405"/>
                  </a:cubicBezTo>
                  <a:lnTo>
                    <a:pt x="7267" y="15399"/>
                  </a:lnTo>
                  <a:cubicBezTo>
                    <a:pt x="6925" y="15496"/>
                    <a:pt x="6573" y="15541"/>
                    <a:pt x="6224" y="15541"/>
                  </a:cubicBezTo>
                  <a:cubicBezTo>
                    <a:pt x="6164" y="15541"/>
                    <a:pt x="6103" y="15539"/>
                    <a:pt x="6043" y="15537"/>
                  </a:cubicBezTo>
                  <a:cubicBezTo>
                    <a:pt x="5641" y="15525"/>
                    <a:pt x="5209" y="15483"/>
                    <a:pt x="4843" y="15321"/>
                  </a:cubicBezTo>
                  <a:cubicBezTo>
                    <a:pt x="4627" y="15225"/>
                    <a:pt x="4453" y="15063"/>
                    <a:pt x="4351" y="14853"/>
                  </a:cubicBezTo>
                  <a:cubicBezTo>
                    <a:pt x="4345" y="14841"/>
                    <a:pt x="4345" y="14835"/>
                    <a:pt x="4339" y="14829"/>
                  </a:cubicBezTo>
                  <a:cubicBezTo>
                    <a:pt x="4249" y="14637"/>
                    <a:pt x="4285" y="14409"/>
                    <a:pt x="4435" y="14247"/>
                  </a:cubicBezTo>
                  <a:close/>
                  <a:moveTo>
                    <a:pt x="4303" y="15099"/>
                  </a:moveTo>
                  <a:cubicBezTo>
                    <a:pt x="4645" y="15567"/>
                    <a:pt x="5365" y="15645"/>
                    <a:pt x="5905" y="15681"/>
                  </a:cubicBezTo>
                  <a:cubicBezTo>
                    <a:pt x="6024" y="15687"/>
                    <a:pt x="6154" y="15692"/>
                    <a:pt x="6290" y="15692"/>
                  </a:cubicBezTo>
                  <a:cubicBezTo>
                    <a:pt x="6810" y="15692"/>
                    <a:pt x="7412" y="15623"/>
                    <a:pt x="7783" y="15309"/>
                  </a:cubicBezTo>
                  <a:cubicBezTo>
                    <a:pt x="7831" y="15267"/>
                    <a:pt x="7867" y="15225"/>
                    <a:pt x="7903" y="15177"/>
                  </a:cubicBezTo>
                  <a:lnTo>
                    <a:pt x="7903" y="15177"/>
                  </a:lnTo>
                  <a:cubicBezTo>
                    <a:pt x="8299" y="15657"/>
                    <a:pt x="7693" y="16191"/>
                    <a:pt x="7249" y="16371"/>
                  </a:cubicBezTo>
                  <a:cubicBezTo>
                    <a:pt x="6954" y="16492"/>
                    <a:pt x="6637" y="16532"/>
                    <a:pt x="6318" y="16532"/>
                  </a:cubicBezTo>
                  <a:cubicBezTo>
                    <a:pt x="6164" y="16532"/>
                    <a:pt x="6010" y="16522"/>
                    <a:pt x="5857" y="16509"/>
                  </a:cubicBezTo>
                  <a:cubicBezTo>
                    <a:pt x="5473" y="16479"/>
                    <a:pt x="5041" y="16455"/>
                    <a:pt x="4699" y="16257"/>
                  </a:cubicBezTo>
                  <a:cubicBezTo>
                    <a:pt x="4285" y="16005"/>
                    <a:pt x="4231" y="15531"/>
                    <a:pt x="4303" y="15099"/>
                  </a:cubicBezTo>
                  <a:close/>
                  <a:moveTo>
                    <a:pt x="4441" y="16251"/>
                  </a:moveTo>
                  <a:lnTo>
                    <a:pt x="4441" y="16251"/>
                  </a:lnTo>
                  <a:cubicBezTo>
                    <a:pt x="4459" y="16263"/>
                    <a:pt x="4471" y="16275"/>
                    <a:pt x="4483" y="16287"/>
                  </a:cubicBezTo>
                  <a:cubicBezTo>
                    <a:pt x="4927" y="16665"/>
                    <a:pt x="5659" y="16677"/>
                    <a:pt x="6211" y="16689"/>
                  </a:cubicBezTo>
                  <a:cubicBezTo>
                    <a:pt x="6253" y="16690"/>
                    <a:pt x="6294" y="16691"/>
                    <a:pt x="6337" y="16691"/>
                  </a:cubicBezTo>
                  <a:cubicBezTo>
                    <a:pt x="6824" y="16691"/>
                    <a:pt x="7343" y="16591"/>
                    <a:pt x="7729" y="16287"/>
                  </a:cubicBezTo>
                  <a:cubicBezTo>
                    <a:pt x="7861" y="16503"/>
                    <a:pt x="7969" y="16767"/>
                    <a:pt x="7843" y="17013"/>
                  </a:cubicBezTo>
                  <a:cubicBezTo>
                    <a:pt x="7735" y="17223"/>
                    <a:pt x="7489" y="17343"/>
                    <a:pt x="7273" y="17415"/>
                  </a:cubicBezTo>
                  <a:cubicBezTo>
                    <a:pt x="6959" y="17518"/>
                    <a:pt x="6628" y="17573"/>
                    <a:pt x="6294" y="17573"/>
                  </a:cubicBezTo>
                  <a:cubicBezTo>
                    <a:pt x="6221" y="17573"/>
                    <a:pt x="6147" y="17570"/>
                    <a:pt x="6073" y="17565"/>
                  </a:cubicBezTo>
                  <a:cubicBezTo>
                    <a:pt x="5695" y="17547"/>
                    <a:pt x="5257" y="17481"/>
                    <a:pt x="4915" y="17295"/>
                  </a:cubicBezTo>
                  <a:cubicBezTo>
                    <a:pt x="4855" y="17265"/>
                    <a:pt x="4801" y="17229"/>
                    <a:pt x="4753" y="17193"/>
                  </a:cubicBezTo>
                  <a:cubicBezTo>
                    <a:pt x="4753" y="17193"/>
                    <a:pt x="4753" y="17187"/>
                    <a:pt x="4753" y="17187"/>
                  </a:cubicBezTo>
                  <a:cubicBezTo>
                    <a:pt x="4753" y="17162"/>
                    <a:pt x="4736" y="17149"/>
                    <a:pt x="4717" y="17149"/>
                  </a:cubicBezTo>
                  <a:cubicBezTo>
                    <a:pt x="4713" y="17149"/>
                    <a:pt x="4709" y="17150"/>
                    <a:pt x="4705" y="17151"/>
                  </a:cubicBezTo>
                  <a:cubicBezTo>
                    <a:pt x="4447" y="16917"/>
                    <a:pt x="4417" y="16605"/>
                    <a:pt x="4441" y="16251"/>
                  </a:cubicBezTo>
                  <a:close/>
                  <a:moveTo>
                    <a:pt x="4747" y="17337"/>
                  </a:moveTo>
                  <a:cubicBezTo>
                    <a:pt x="5144" y="17606"/>
                    <a:pt x="5735" y="17715"/>
                    <a:pt x="6237" y="17715"/>
                  </a:cubicBezTo>
                  <a:cubicBezTo>
                    <a:pt x="6250" y="17715"/>
                    <a:pt x="6264" y="17715"/>
                    <a:pt x="6277" y="17715"/>
                  </a:cubicBezTo>
                  <a:cubicBezTo>
                    <a:pt x="6625" y="17715"/>
                    <a:pt x="7033" y="17685"/>
                    <a:pt x="7381" y="17547"/>
                  </a:cubicBezTo>
                  <a:lnTo>
                    <a:pt x="7381" y="17547"/>
                  </a:lnTo>
                  <a:cubicBezTo>
                    <a:pt x="7192" y="18097"/>
                    <a:pt x="6688" y="18513"/>
                    <a:pt x="6092" y="18513"/>
                  </a:cubicBezTo>
                  <a:cubicBezTo>
                    <a:pt x="6084" y="18513"/>
                    <a:pt x="6076" y="18513"/>
                    <a:pt x="6067" y="18513"/>
                  </a:cubicBezTo>
                  <a:cubicBezTo>
                    <a:pt x="5425" y="18501"/>
                    <a:pt x="4765" y="17997"/>
                    <a:pt x="4747" y="17337"/>
                  </a:cubicBezTo>
                  <a:close/>
                  <a:moveTo>
                    <a:pt x="6398" y="1"/>
                  </a:moveTo>
                  <a:cubicBezTo>
                    <a:pt x="5235" y="1"/>
                    <a:pt x="4063" y="294"/>
                    <a:pt x="3037" y="824"/>
                  </a:cubicBezTo>
                  <a:cubicBezTo>
                    <a:pt x="955" y="1898"/>
                    <a:pt x="1" y="4286"/>
                    <a:pt x="439" y="6536"/>
                  </a:cubicBezTo>
                  <a:cubicBezTo>
                    <a:pt x="697" y="7868"/>
                    <a:pt x="1387" y="9098"/>
                    <a:pt x="2317" y="10076"/>
                  </a:cubicBezTo>
                  <a:cubicBezTo>
                    <a:pt x="3307" y="11126"/>
                    <a:pt x="5125" y="12410"/>
                    <a:pt x="4489" y="14079"/>
                  </a:cubicBezTo>
                  <a:cubicBezTo>
                    <a:pt x="4147" y="14199"/>
                    <a:pt x="4069" y="14643"/>
                    <a:pt x="4219" y="14955"/>
                  </a:cubicBezTo>
                  <a:cubicBezTo>
                    <a:pt x="4093" y="15357"/>
                    <a:pt x="4087" y="15813"/>
                    <a:pt x="4351" y="16143"/>
                  </a:cubicBezTo>
                  <a:cubicBezTo>
                    <a:pt x="4201" y="16659"/>
                    <a:pt x="4351" y="17019"/>
                    <a:pt x="4651" y="17265"/>
                  </a:cubicBezTo>
                  <a:cubicBezTo>
                    <a:pt x="4501" y="17979"/>
                    <a:pt x="5293" y="18585"/>
                    <a:pt x="5947" y="18651"/>
                  </a:cubicBezTo>
                  <a:cubicBezTo>
                    <a:pt x="5996" y="18656"/>
                    <a:pt x="6044" y="18658"/>
                    <a:pt x="6091" y="18658"/>
                  </a:cubicBezTo>
                  <a:cubicBezTo>
                    <a:pt x="6782" y="18658"/>
                    <a:pt x="7381" y="18143"/>
                    <a:pt x="7555" y="17475"/>
                  </a:cubicBezTo>
                  <a:cubicBezTo>
                    <a:pt x="7555" y="17475"/>
                    <a:pt x="7555" y="17469"/>
                    <a:pt x="7555" y="17469"/>
                  </a:cubicBezTo>
                  <a:cubicBezTo>
                    <a:pt x="7627" y="17427"/>
                    <a:pt x="7699" y="17379"/>
                    <a:pt x="7765" y="17331"/>
                  </a:cubicBezTo>
                  <a:cubicBezTo>
                    <a:pt x="8155" y="17013"/>
                    <a:pt x="8101" y="16563"/>
                    <a:pt x="7843" y="16185"/>
                  </a:cubicBezTo>
                  <a:cubicBezTo>
                    <a:pt x="7861" y="16167"/>
                    <a:pt x="7885" y="16143"/>
                    <a:pt x="7909" y="16119"/>
                  </a:cubicBezTo>
                  <a:cubicBezTo>
                    <a:pt x="8173" y="15837"/>
                    <a:pt x="8347" y="15303"/>
                    <a:pt x="7975" y="15045"/>
                  </a:cubicBezTo>
                  <a:cubicBezTo>
                    <a:pt x="8095" y="14787"/>
                    <a:pt x="8077" y="14469"/>
                    <a:pt x="7807" y="14319"/>
                  </a:cubicBezTo>
                  <a:cubicBezTo>
                    <a:pt x="7855" y="14295"/>
                    <a:pt x="7879" y="14241"/>
                    <a:pt x="7849" y="14193"/>
                  </a:cubicBezTo>
                  <a:cubicBezTo>
                    <a:pt x="7081" y="12735"/>
                    <a:pt x="8785" y="11588"/>
                    <a:pt x="9685" y="10736"/>
                  </a:cubicBezTo>
                  <a:cubicBezTo>
                    <a:pt x="10579" y="9890"/>
                    <a:pt x="11335" y="8846"/>
                    <a:pt x="11731" y="7646"/>
                  </a:cubicBezTo>
                  <a:cubicBezTo>
                    <a:pt x="12470" y="5390"/>
                    <a:pt x="11984" y="2678"/>
                    <a:pt x="10033" y="1178"/>
                  </a:cubicBezTo>
                  <a:cubicBezTo>
                    <a:pt x="8982" y="367"/>
                    <a:pt x="7696" y="1"/>
                    <a:pt x="6398"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a:off x="2142175" y="829050"/>
              <a:ext cx="48775" cy="48575"/>
            </a:xfrm>
            <a:custGeom>
              <a:avLst/>
              <a:gdLst/>
              <a:ahLst/>
              <a:cxnLst/>
              <a:rect l="l" t="t" r="r" b="b"/>
              <a:pathLst>
                <a:path w="1951" h="1943" extrusionOk="0">
                  <a:moveTo>
                    <a:pt x="1747" y="201"/>
                  </a:moveTo>
                  <a:lnTo>
                    <a:pt x="1747" y="201"/>
                  </a:lnTo>
                  <a:cubicBezTo>
                    <a:pt x="1417" y="663"/>
                    <a:pt x="1141" y="1155"/>
                    <a:pt x="931" y="1684"/>
                  </a:cubicBezTo>
                  <a:lnTo>
                    <a:pt x="553" y="1173"/>
                  </a:lnTo>
                  <a:lnTo>
                    <a:pt x="361" y="909"/>
                  </a:lnTo>
                  <a:cubicBezTo>
                    <a:pt x="235" y="735"/>
                    <a:pt x="223" y="729"/>
                    <a:pt x="433" y="639"/>
                  </a:cubicBezTo>
                  <a:cubicBezTo>
                    <a:pt x="853" y="453"/>
                    <a:pt x="1315" y="351"/>
                    <a:pt x="1747" y="201"/>
                  </a:cubicBezTo>
                  <a:close/>
                  <a:moveTo>
                    <a:pt x="1850" y="0"/>
                  </a:moveTo>
                  <a:cubicBezTo>
                    <a:pt x="1844" y="0"/>
                    <a:pt x="1837" y="1"/>
                    <a:pt x="1831" y="3"/>
                  </a:cubicBezTo>
                  <a:cubicBezTo>
                    <a:pt x="1471" y="105"/>
                    <a:pt x="1117" y="231"/>
                    <a:pt x="763" y="345"/>
                  </a:cubicBezTo>
                  <a:cubicBezTo>
                    <a:pt x="589" y="405"/>
                    <a:pt x="181" y="447"/>
                    <a:pt x="73" y="621"/>
                  </a:cubicBezTo>
                  <a:cubicBezTo>
                    <a:pt x="1" y="741"/>
                    <a:pt x="109" y="849"/>
                    <a:pt x="175" y="939"/>
                  </a:cubicBezTo>
                  <a:cubicBezTo>
                    <a:pt x="403" y="1264"/>
                    <a:pt x="643" y="1582"/>
                    <a:pt x="877" y="1900"/>
                  </a:cubicBezTo>
                  <a:cubicBezTo>
                    <a:pt x="893" y="1929"/>
                    <a:pt x="921" y="1943"/>
                    <a:pt x="949" y="1943"/>
                  </a:cubicBezTo>
                  <a:cubicBezTo>
                    <a:pt x="984" y="1943"/>
                    <a:pt x="1020" y="1921"/>
                    <a:pt x="1033" y="1882"/>
                  </a:cubicBezTo>
                  <a:cubicBezTo>
                    <a:pt x="1279" y="1258"/>
                    <a:pt x="1609" y="699"/>
                    <a:pt x="1939" y="117"/>
                  </a:cubicBezTo>
                  <a:cubicBezTo>
                    <a:pt x="1951" y="93"/>
                    <a:pt x="1945" y="69"/>
                    <a:pt x="1921" y="51"/>
                  </a:cubicBezTo>
                  <a:cubicBezTo>
                    <a:pt x="1911" y="22"/>
                    <a:pt x="1881" y="0"/>
                    <a:pt x="1850"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2062375" y="740925"/>
              <a:ext cx="69025" cy="33700"/>
            </a:xfrm>
            <a:custGeom>
              <a:avLst/>
              <a:gdLst/>
              <a:ahLst/>
              <a:cxnLst/>
              <a:rect l="l" t="t" r="r" b="b"/>
              <a:pathLst>
                <a:path w="2761" h="1348" extrusionOk="0">
                  <a:moveTo>
                    <a:pt x="211" y="168"/>
                  </a:moveTo>
                  <a:lnTo>
                    <a:pt x="2497" y="306"/>
                  </a:lnTo>
                  <a:lnTo>
                    <a:pt x="2497" y="396"/>
                  </a:lnTo>
                  <a:cubicBezTo>
                    <a:pt x="1807" y="564"/>
                    <a:pt x="1141" y="810"/>
                    <a:pt x="511" y="1140"/>
                  </a:cubicBezTo>
                  <a:cubicBezTo>
                    <a:pt x="415" y="816"/>
                    <a:pt x="313" y="492"/>
                    <a:pt x="211" y="168"/>
                  </a:cubicBezTo>
                  <a:close/>
                  <a:moveTo>
                    <a:pt x="97" y="0"/>
                  </a:moveTo>
                  <a:cubicBezTo>
                    <a:pt x="43" y="0"/>
                    <a:pt x="1" y="54"/>
                    <a:pt x="19" y="108"/>
                  </a:cubicBezTo>
                  <a:cubicBezTo>
                    <a:pt x="139" y="498"/>
                    <a:pt x="259" y="894"/>
                    <a:pt x="379" y="1284"/>
                  </a:cubicBezTo>
                  <a:cubicBezTo>
                    <a:pt x="387" y="1324"/>
                    <a:pt x="422" y="1348"/>
                    <a:pt x="459" y="1348"/>
                  </a:cubicBezTo>
                  <a:cubicBezTo>
                    <a:pt x="473" y="1348"/>
                    <a:pt x="486" y="1345"/>
                    <a:pt x="499" y="1338"/>
                  </a:cubicBezTo>
                  <a:cubicBezTo>
                    <a:pt x="1147" y="1008"/>
                    <a:pt x="1819" y="732"/>
                    <a:pt x="2509" y="510"/>
                  </a:cubicBezTo>
                  <a:cubicBezTo>
                    <a:pt x="2526" y="523"/>
                    <a:pt x="2546" y="529"/>
                    <a:pt x="2566" y="529"/>
                  </a:cubicBezTo>
                  <a:cubicBezTo>
                    <a:pt x="2602" y="529"/>
                    <a:pt x="2637" y="509"/>
                    <a:pt x="2653" y="474"/>
                  </a:cubicBezTo>
                  <a:cubicBezTo>
                    <a:pt x="2683" y="402"/>
                    <a:pt x="2713" y="330"/>
                    <a:pt x="2743" y="258"/>
                  </a:cubicBezTo>
                  <a:cubicBezTo>
                    <a:pt x="2761" y="204"/>
                    <a:pt x="2713" y="156"/>
                    <a:pt x="2659" y="150"/>
                  </a:cubicBezTo>
                  <a:lnTo>
                    <a:pt x="97" y="0"/>
                  </a:ln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2060275" y="596675"/>
              <a:ext cx="58150" cy="40375"/>
            </a:xfrm>
            <a:custGeom>
              <a:avLst/>
              <a:gdLst/>
              <a:ahLst/>
              <a:cxnLst/>
              <a:rect l="l" t="t" r="r" b="b"/>
              <a:pathLst>
                <a:path w="2326" h="1615" extrusionOk="0">
                  <a:moveTo>
                    <a:pt x="409" y="238"/>
                  </a:moveTo>
                  <a:cubicBezTo>
                    <a:pt x="935" y="631"/>
                    <a:pt x="1472" y="1061"/>
                    <a:pt x="2043" y="1384"/>
                  </a:cubicBezTo>
                  <a:lnTo>
                    <a:pt x="2043" y="1384"/>
                  </a:lnTo>
                  <a:cubicBezTo>
                    <a:pt x="1900" y="1321"/>
                    <a:pt x="1700" y="1323"/>
                    <a:pt x="1567" y="1300"/>
                  </a:cubicBezTo>
                  <a:cubicBezTo>
                    <a:pt x="1117" y="1222"/>
                    <a:pt x="661" y="1144"/>
                    <a:pt x="205" y="1072"/>
                  </a:cubicBezTo>
                  <a:cubicBezTo>
                    <a:pt x="313" y="808"/>
                    <a:pt x="379" y="526"/>
                    <a:pt x="409" y="238"/>
                  </a:cubicBezTo>
                  <a:close/>
                  <a:moveTo>
                    <a:pt x="337" y="1"/>
                  </a:moveTo>
                  <a:cubicBezTo>
                    <a:pt x="296" y="1"/>
                    <a:pt x="257" y="43"/>
                    <a:pt x="253" y="88"/>
                  </a:cubicBezTo>
                  <a:cubicBezTo>
                    <a:pt x="241" y="430"/>
                    <a:pt x="163" y="772"/>
                    <a:pt x="19" y="1090"/>
                  </a:cubicBezTo>
                  <a:cubicBezTo>
                    <a:pt x="1" y="1132"/>
                    <a:pt x="13" y="1204"/>
                    <a:pt x="67" y="1210"/>
                  </a:cubicBezTo>
                  <a:lnTo>
                    <a:pt x="1093" y="1372"/>
                  </a:lnTo>
                  <a:lnTo>
                    <a:pt x="1531" y="1438"/>
                  </a:lnTo>
                  <a:cubicBezTo>
                    <a:pt x="1669" y="1462"/>
                    <a:pt x="2029" y="1450"/>
                    <a:pt x="2113" y="1588"/>
                  </a:cubicBezTo>
                  <a:cubicBezTo>
                    <a:pt x="2123" y="1607"/>
                    <a:pt x="2139" y="1615"/>
                    <a:pt x="2156" y="1615"/>
                  </a:cubicBezTo>
                  <a:cubicBezTo>
                    <a:pt x="2185" y="1615"/>
                    <a:pt x="2214" y="1587"/>
                    <a:pt x="2203" y="1552"/>
                  </a:cubicBezTo>
                  <a:cubicBezTo>
                    <a:pt x="2185" y="1494"/>
                    <a:pt x="2151" y="1451"/>
                    <a:pt x="2107" y="1420"/>
                  </a:cubicBezTo>
                  <a:lnTo>
                    <a:pt x="2107" y="1420"/>
                  </a:lnTo>
                  <a:cubicBezTo>
                    <a:pt x="2133" y="1434"/>
                    <a:pt x="2159" y="1448"/>
                    <a:pt x="2185" y="1462"/>
                  </a:cubicBezTo>
                  <a:cubicBezTo>
                    <a:pt x="2195" y="1466"/>
                    <a:pt x="2206" y="1468"/>
                    <a:pt x="2216" y="1468"/>
                  </a:cubicBezTo>
                  <a:cubicBezTo>
                    <a:pt x="2276" y="1468"/>
                    <a:pt x="2325" y="1400"/>
                    <a:pt x="2269" y="1354"/>
                  </a:cubicBezTo>
                  <a:cubicBezTo>
                    <a:pt x="1675" y="868"/>
                    <a:pt x="997" y="472"/>
                    <a:pt x="379" y="16"/>
                  </a:cubicBezTo>
                  <a:cubicBezTo>
                    <a:pt x="365" y="5"/>
                    <a:pt x="351" y="1"/>
                    <a:pt x="337"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2157025" y="476225"/>
              <a:ext cx="50225" cy="65900"/>
            </a:xfrm>
            <a:custGeom>
              <a:avLst/>
              <a:gdLst/>
              <a:ahLst/>
              <a:cxnLst/>
              <a:rect l="l" t="t" r="r" b="b"/>
              <a:pathLst>
                <a:path w="2009" h="2636" extrusionOk="0">
                  <a:moveTo>
                    <a:pt x="1480" y="0"/>
                  </a:moveTo>
                  <a:cubicBezTo>
                    <a:pt x="1467" y="0"/>
                    <a:pt x="1454" y="3"/>
                    <a:pt x="1441" y="10"/>
                  </a:cubicBezTo>
                  <a:cubicBezTo>
                    <a:pt x="1003" y="244"/>
                    <a:pt x="547" y="442"/>
                    <a:pt x="79" y="604"/>
                  </a:cubicBezTo>
                  <a:cubicBezTo>
                    <a:pt x="19" y="622"/>
                    <a:pt x="1" y="694"/>
                    <a:pt x="43" y="742"/>
                  </a:cubicBezTo>
                  <a:cubicBezTo>
                    <a:pt x="583" y="1360"/>
                    <a:pt x="1105" y="2002"/>
                    <a:pt x="1681" y="2590"/>
                  </a:cubicBezTo>
                  <a:cubicBezTo>
                    <a:pt x="1690" y="2598"/>
                    <a:pt x="1701" y="2602"/>
                    <a:pt x="1712" y="2602"/>
                  </a:cubicBezTo>
                  <a:cubicBezTo>
                    <a:pt x="1748" y="2602"/>
                    <a:pt x="1785" y="2566"/>
                    <a:pt x="1753" y="2530"/>
                  </a:cubicBezTo>
                  <a:cubicBezTo>
                    <a:pt x="1279" y="1906"/>
                    <a:pt x="745" y="1312"/>
                    <a:pt x="235" y="718"/>
                  </a:cubicBezTo>
                  <a:cubicBezTo>
                    <a:pt x="643" y="568"/>
                    <a:pt x="1039" y="394"/>
                    <a:pt x="1423" y="190"/>
                  </a:cubicBezTo>
                  <a:cubicBezTo>
                    <a:pt x="1615" y="982"/>
                    <a:pt x="1735" y="1780"/>
                    <a:pt x="1855" y="2584"/>
                  </a:cubicBezTo>
                  <a:cubicBezTo>
                    <a:pt x="1860" y="2620"/>
                    <a:pt x="1890" y="2636"/>
                    <a:pt x="1921" y="2636"/>
                  </a:cubicBezTo>
                  <a:cubicBezTo>
                    <a:pt x="1963" y="2636"/>
                    <a:pt x="2008" y="2608"/>
                    <a:pt x="2005" y="2560"/>
                  </a:cubicBezTo>
                  <a:cubicBezTo>
                    <a:pt x="1921" y="1714"/>
                    <a:pt x="1771" y="880"/>
                    <a:pt x="1561" y="58"/>
                  </a:cubicBezTo>
                  <a:cubicBezTo>
                    <a:pt x="1548" y="22"/>
                    <a:pt x="1515" y="0"/>
                    <a:pt x="1480"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2371400" y="829050"/>
              <a:ext cx="48775" cy="48600"/>
            </a:xfrm>
            <a:custGeom>
              <a:avLst/>
              <a:gdLst/>
              <a:ahLst/>
              <a:cxnLst/>
              <a:rect l="l" t="t" r="r" b="b"/>
              <a:pathLst>
                <a:path w="1951" h="1944" extrusionOk="0">
                  <a:moveTo>
                    <a:pt x="210" y="209"/>
                  </a:moveTo>
                  <a:cubicBezTo>
                    <a:pt x="641" y="358"/>
                    <a:pt x="1106" y="454"/>
                    <a:pt x="1518" y="639"/>
                  </a:cubicBezTo>
                  <a:cubicBezTo>
                    <a:pt x="1728" y="729"/>
                    <a:pt x="1716" y="741"/>
                    <a:pt x="1590" y="909"/>
                  </a:cubicBezTo>
                  <a:lnTo>
                    <a:pt x="1398" y="1179"/>
                  </a:lnTo>
                  <a:lnTo>
                    <a:pt x="1020" y="1684"/>
                  </a:lnTo>
                  <a:cubicBezTo>
                    <a:pt x="812" y="1164"/>
                    <a:pt x="538" y="669"/>
                    <a:pt x="210" y="209"/>
                  </a:cubicBezTo>
                  <a:close/>
                  <a:moveTo>
                    <a:pt x="105" y="0"/>
                  </a:moveTo>
                  <a:cubicBezTo>
                    <a:pt x="71" y="0"/>
                    <a:pt x="40" y="23"/>
                    <a:pt x="30" y="57"/>
                  </a:cubicBezTo>
                  <a:cubicBezTo>
                    <a:pt x="12" y="69"/>
                    <a:pt x="0" y="99"/>
                    <a:pt x="12" y="123"/>
                  </a:cubicBezTo>
                  <a:cubicBezTo>
                    <a:pt x="342" y="699"/>
                    <a:pt x="672" y="1264"/>
                    <a:pt x="924" y="1882"/>
                  </a:cubicBezTo>
                  <a:cubicBezTo>
                    <a:pt x="935" y="1922"/>
                    <a:pt x="970" y="1944"/>
                    <a:pt x="1006" y="1944"/>
                  </a:cubicBezTo>
                  <a:cubicBezTo>
                    <a:pt x="1034" y="1944"/>
                    <a:pt x="1062" y="1931"/>
                    <a:pt x="1080" y="1906"/>
                  </a:cubicBezTo>
                  <a:cubicBezTo>
                    <a:pt x="1314" y="1582"/>
                    <a:pt x="1548" y="1264"/>
                    <a:pt x="1776" y="945"/>
                  </a:cubicBezTo>
                  <a:cubicBezTo>
                    <a:pt x="1848" y="849"/>
                    <a:pt x="1951" y="741"/>
                    <a:pt x="1878" y="621"/>
                  </a:cubicBezTo>
                  <a:cubicBezTo>
                    <a:pt x="1776" y="447"/>
                    <a:pt x="1362" y="405"/>
                    <a:pt x="1188" y="351"/>
                  </a:cubicBezTo>
                  <a:cubicBezTo>
                    <a:pt x="834" y="231"/>
                    <a:pt x="480" y="105"/>
                    <a:pt x="126" y="3"/>
                  </a:cubicBezTo>
                  <a:cubicBezTo>
                    <a:pt x="119" y="1"/>
                    <a:pt x="112" y="0"/>
                    <a:pt x="105"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2430950" y="740775"/>
              <a:ext cx="69025" cy="33700"/>
            </a:xfrm>
            <a:custGeom>
              <a:avLst/>
              <a:gdLst/>
              <a:ahLst/>
              <a:cxnLst/>
              <a:rect l="l" t="t" r="r" b="b"/>
              <a:pathLst>
                <a:path w="2761" h="1348" extrusionOk="0">
                  <a:moveTo>
                    <a:pt x="2557" y="180"/>
                  </a:moveTo>
                  <a:lnTo>
                    <a:pt x="2557" y="180"/>
                  </a:lnTo>
                  <a:cubicBezTo>
                    <a:pt x="2455" y="504"/>
                    <a:pt x="2353" y="822"/>
                    <a:pt x="2257" y="1146"/>
                  </a:cubicBezTo>
                  <a:cubicBezTo>
                    <a:pt x="1627" y="816"/>
                    <a:pt x="961" y="570"/>
                    <a:pt x="271" y="402"/>
                  </a:cubicBezTo>
                  <a:lnTo>
                    <a:pt x="271" y="312"/>
                  </a:lnTo>
                  <a:lnTo>
                    <a:pt x="2557" y="180"/>
                  </a:lnTo>
                  <a:close/>
                  <a:moveTo>
                    <a:pt x="2665" y="0"/>
                  </a:moveTo>
                  <a:lnTo>
                    <a:pt x="103" y="150"/>
                  </a:lnTo>
                  <a:cubicBezTo>
                    <a:pt x="55" y="162"/>
                    <a:pt x="1" y="210"/>
                    <a:pt x="25" y="264"/>
                  </a:cubicBezTo>
                  <a:cubicBezTo>
                    <a:pt x="55" y="336"/>
                    <a:pt x="79" y="402"/>
                    <a:pt x="109" y="474"/>
                  </a:cubicBezTo>
                  <a:cubicBezTo>
                    <a:pt x="124" y="512"/>
                    <a:pt x="158" y="533"/>
                    <a:pt x="193" y="533"/>
                  </a:cubicBezTo>
                  <a:cubicBezTo>
                    <a:pt x="214" y="533"/>
                    <a:pt x="235" y="526"/>
                    <a:pt x="253" y="510"/>
                  </a:cubicBezTo>
                  <a:cubicBezTo>
                    <a:pt x="943" y="732"/>
                    <a:pt x="1615" y="1008"/>
                    <a:pt x="2263" y="1338"/>
                  </a:cubicBezTo>
                  <a:cubicBezTo>
                    <a:pt x="2276" y="1345"/>
                    <a:pt x="2289" y="1348"/>
                    <a:pt x="2303" y="1348"/>
                  </a:cubicBezTo>
                  <a:cubicBezTo>
                    <a:pt x="2340" y="1348"/>
                    <a:pt x="2376" y="1325"/>
                    <a:pt x="2389" y="1290"/>
                  </a:cubicBezTo>
                  <a:cubicBezTo>
                    <a:pt x="2509" y="894"/>
                    <a:pt x="2629" y="504"/>
                    <a:pt x="2749" y="108"/>
                  </a:cubicBezTo>
                  <a:cubicBezTo>
                    <a:pt x="2761" y="54"/>
                    <a:pt x="2719" y="6"/>
                    <a:pt x="2665"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2443950" y="596675"/>
              <a:ext cx="58125" cy="40450"/>
            </a:xfrm>
            <a:custGeom>
              <a:avLst/>
              <a:gdLst/>
              <a:ahLst/>
              <a:cxnLst/>
              <a:rect l="l" t="t" r="r" b="b"/>
              <a:pathLst>
                <a:path w="2325" h="1618" extrusionOk="0">
                  <a:moveTo>
                    <a:pt x="1917" y="244"/>
                  </a:moveTo>
                  <a:cubicBezTo>
                    <a:pt x="1947" y="532"/>
                    <a:pt x="2013" y="808"/>
                    <a:pt x="2121" y="1072"/>
                  </a:cubicBezTo>
                  <a:cubicBezTo>
                    <a:pt x="1665" y="1150"/>
                    <a:pt x="1215" y="1228"/>
                    <a:pt x="759" y="1306"/>
                  </a:cubicBezTo>
                  <a:cubicBezTo>
                    <a:pt x="620" y="1326"/>
                    <a:pt x="408" y="1325"/>
                    <a:pt x="265" y="1395"/>
                  </a:cubicBezTo>
                  <a:lnTo>
                    <a:pt x="265" y="1395"/>
                  </a:lnTo>
                  <a:cubicBezTo>
                    <a:pt x="842" y="1076"/>
                    <a:pt x="1385" y="641"/>
                    <a:pt x="1917" y="244"/>
                  </a:cubicBezTo>
                  <a:close/>
                  <a:moveTo>
                    <a:pt x="1988" y="1"/>
                  </a:moveTo>
                  <a:cubicBezTo>
                    <a:pt x="1974" y="1"/>
                    <a:pt x="1960" y="5"/>
                    <a:pt x="1947" y="16"/>
                  </a:cubicBezTo>
                  <a:cubicBezTo>
                    <a:pt x="1329" y="472"/>
                    <a:pt x="651" y="868"/>
                    <a:pt x="57" y="1354"/>
                  </a:cubicBezTo>
                  <a:cubicBezTo>
                    <a:pt x="0" y="1400"/>
                    <a:pt x="53" y="1468"/>
                    <a:pt x="111" y="1468"/>
                  </a:cubicBezTo>
                  <a:cubicBezTo>
                    <a:pt x="121" y="1468"/>
                    <a:pt x="131" y="1466"/>
                    <a:pt x="141" y="1462"/>
                  </a:cubicBezTo>
                  <a:cubicBezTo>
                    <a:pt x="172" y="1445"/>
                    <a:pt x="204" y="1429"/>
                    <a:pt x="235" y="1411"/>
                  </a:cubicBezTo>
                  <a:lnTo>
                    <a:pt x="235" y="1411"/>
                  </a:lnTo>
                  <a:cubicBezTo>
                    <a:pt x="183" y="1444"/>
                    <a:pt x="142" y="1489"/>
                    <a:pt x="123" y="1552"/>
                  </a:cubicBezTo>
                  <a:cubicBezTo>
                    <a:pt x="111" y="1591"/>
                    <a:pt x="140" y="1618"/>
                    <a:pt x="170" y="1618"/>
                  </a:cubicBezTo>
                  <a:cubicBezTo>
                    <a:pt x="186" y="1618"/>
                    <a:pt x="202" y="1610"/>
                    <a:pt x="213" y="1594"/>
                  </a:cubicBezTo>
                  <a:cubicBezTo>
                    <a:pt x="297" y="1450"/>
                    <a:pt x="657" y="1462"/>
                    <a:pt x="795" y="1444"/>
                  </a:cubicBezTo>
                  <a:lnTo>
                    <a:pt x="1233" y="1378"/>
                  </a:lnTo>
                  <a:lnTo>
                    <a:pt x="2259" y="1216"/>
                  </a:lnTo>
                  <a:cubicBezTo>
                    <a:pt x="2313" y="1204"/>
                    <a:pt x="2325" y="1138"/>
                    <a:pt x="2307" y="1096"/>
                  </a:cubicBezTo>
                  <a:cubicBezTo>
                    <a:pt x="2163" y="778"/>
                    <a:pt x="2085" y="436"/>
                    <a:pt x="2073" y="88"/>
                  </a:cubicBezTo>
                  <a:cubicBezTo>
                    <a:pt x="2068" y="43"/>
                    <a:pt x="2030" y="1"/>
                    <a:pt x="1988" y="1"/>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2355100" y="476225"/>
              <a:ext cx="50225" cy="65900"/>
            </a:xfrm>
            <a:custGeom>
              <a:avLst/>
              <a:gdLst/>
              <a:ahLst/>
              <a:cxnLst/>
              <a:rect l="l" t="t" r="r" b="b"/>
              <a:pathLst>
                <a:path w="2009" h="2636" extrusionOk="0">
                  <a:moveTo>
                    <a:pt x="532" y="0"/>
                  </a:moveTo>
                  <a:cubicBezTo>
                    <a:pt x="498" y="0"/>
                    <a:pt x="463" y="22"/>
                    <a:pt x="454" y="58"/>
                  </a:cubicBezTo>
                  <a:cubicBezTo>
                    <a:pt x="238" y="880"/>
                    <a:pt x="88" y="1714"/>
                    <a:pt x="4" y="2560"/>
                  </a:cubicBezTo>
                  <a:cubicBezTo>
                    <a:pt x="1" y="2608"/>
                    <a:pt x="46" y="2636"/>
                    <a:pt x="88" y="2636"/>
                  </a:cubicBezTo>
                  <a:cubicBezTo>
                    <a:pt x="120" y="2636"/>
                    <a:pt x="149" y="2620"/>
                    <a:pt x="154" y="2584"/>
                  </a:cubicBezTo>
                  <a:cubicBezTo>
                    <a:pt x="280" y="1780"/>
                    <a:pt x="400" y="982"/>
                    <a:pt x="586" y="190"/>
                  </a:cubicBezTo>
                  <a:cubicBezTo>
                    <a:pt x="970" y="394"/>
                    <a:pt x="1366" y="568"/>
                    <a:pt x="1780" y="718"/>
                  </a:cubicBezTo>
                  <a:cubicBezTo>
                    <a:pt x="1264" y="1312"/>
                    <a:pt x="736" y="1906"/>
                    <a:pt x="256" y="2530"/>
                  </a:cubicBezTo>
                  <a:cubicBezTo>
                    <a:pt x="229" y="2566"/>
                    <a:pt x="264" y="2602"/>
                    <a:pt x="300" y="2602"/>
                  </a:cubicBezTo>
                  <a:cubicBezTo>
                    <a:pt x="312" y="2602"/>
                    <a:pt x="324" y="2598"/>
                    <a:pt x="334" y="2590"/>
                  </a:cubicBezTo>
                  <a:cubicBezTo>
                    <a:pt x="904" y="2002"/>
                    <a:pt x="1426" y="1360"/>
                    <a:pt x="1966" y="742"/>
                  </a:cubicBezTo>
                  <a:cubicBezTo>
                    <a:pt x="2008" y="694"/>
                    <a:pt x="1990" y="622"/>
                    <a:pt x="1930" y="604"/>
                  </a:cubicBezTo>
                  <a:cubicBezTo>
                    <a:pt x="1462" y="442"/>
                    <a:pt x="1006" y="244"/>
                    <a:pt x="568" y="10"/>
                  </a:cubicBezTo>
                  <a:cubicBezTo>
                    <a:pt x="557" y="3"/>
                    <a:pt x="545" y="0"/>
                    <a:pt x="532" y="0"/>
                  </a:cubicBezTo>
                  <a:close/>
                </a:path>
              </a:pathLst>
            </a:custGeom>
            <a:solidFill>
              <a:srgbClr val="0046C1"/>
            </a:solidFill>
            <a:ln w="9525" cap="flat" cmpd="sng">
              <a:solidFill>
                <a:srgbClr val="0046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2"/>
          <p:cNvSpPr/>
          <p:nvPr/>
        </p:nvSpPr>
        <p:spPr>
          <a:xfrm>
            <a:off x="1506575" y="3502525"/>
            <a:ext cx="23" cy="277331"/>
          </a:xfrm>
          <a:custGeom>
            <a:avLst/>
            <a:gdLst/>
            <a:ahLst/>
            <a:cxnLst/>
            <a:rect l="l" t="t" r="r" b="b"/>
            <a:pathLst>
              <a:path w="1" h="19387" fill="none" extrusionOk="0">
                <a:moveTo>
                  <a:pt x="1" y="0"/>
                </a:moveTo>
                <a:lnTo>
                  <a:pt x="1"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3534071" y="3502525"/>
            <a:ext cx="23" cy="277331"/>
          </a:xfrm>
          <a:custGeom>
            <a:avLst/>
            <a:gdLst/>
            <a:ahLst/>
            <a:cxnLst/>
            <a:rect l="l" t="t" r="r" b="b"/>
            <a:pathLst>
              <a:path w="1" h="19387" fill="none" extrusionOk="0">
                <a:moveTo>
                  <a:pt x="0" y="0"/>
                </a:moveTo>
                <a:lnTo>
                  <a:pt x="0" y="19387"/>
                </a:lnTo>
              </a:path>
            </a:pathLst>
          </a:custGeom>
          <a:solidFill>
            <a:srgbClr val="0046C1"/>
          </a:solid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5595755" y="3502525"/>
            <a:ext cx="23" cy="277331"/>
          </a:xfrm>
          <a:custGeom>
            <a:avLst/>
            <a:gdLst/>
            <a:ahLst/>
            <a:cxnLst/>
            <a:rect l="l" t="t" r="r" b="b"/>
            <a:pathLst>
              <a:path w="1" h="19387" fill="none" extrusionOk="0">
                <a:moveTo>
                  <a:pt x="1" y="0"/>
                </a:moveTo>
                <a:lnTo>
                  <a:pt x="1"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7679502" y="3502525"/>
            <a:ext cx="23" cy="277331"/>
          </a:xfrm>
          <a:custGeom>
            <a:avLst/>
            <a:gdLst/>
            <a:ahLst/>
            <a:cxnLst/>
            <a:rect l="l" t="t" r="r" b="b"/>
            <a:pathLst>
              <a:path w="1" h="19387" fill="none" extrusionOk="0">
                <a:moveTo>
                  <a:pt x="0" y="0"/>
                </a:moveTo>
                <a:lnTo>
                  <a:pt x="0" y="19387"/>
                </a:lnTo>
              </a:path>
            </a:pathLst>
          </a:custGeom>
          <a:noFill/>
          <a:ln w="18900" cap="flat" cmpd="sng">
            <a:solidFill>
              <a:srgbClr val="0046C1"/>
            </a:solidFill>
            <a:prstDash val="solid"/>
            <a:miter lim="30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22"/>
          <p:cNvGrpSpPr/>
          <p:nvPr/>
        </p:nvGrpSpPr>
        <p:grpSpPr>
          <a:xfrm>
            <a:off x="10" y="3853092"/>
            <a:ext cx="707506" cy="2057879"/>
            <a:chOff x="3182223" y="2061812"/>
            <a:chExt cx="707506" cy="2057879"/>
          </a:xfrm>
        </p:grpSpPr>
        <p:sp>
          <p:nvSpPr>
            <p:cNvPr id="190" name="Google Shape;190;p22"/>
            <p:cNvSpPr/>
            <p:nvPr/>
          </p:nvSpPr>
          <p:spPr>
            <a:xfrm>
              <a:off x="3706098" y="3967325"/>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3625048" y="3231437"/>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3380573" y="2647075"/>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3258423" y="2214162"/>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3625048" y="2061812"/>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3182223" y="3219450"/>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3258423" y="3814962"/>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2"/>
          <p:cNvGrpSpPr/>
          <p:nvPr/>
        </p:nvGrpSpPr>
        <p:grpSpPr>
          <a:xfrm>
            <a:off x="8345010" y="-638170"/>
            <a:ext cx="798981" cy="1934279"/>
            <a:chOff x="2867898" y="2261787"/>
            <a:chExt cx="798981" cy="1934279"/>
          </a:xfrm>
        </p:grpSpPr>
        <p:sp>
          <p:nvSpPr>
            <p:cNvPr id="198" name="Google Shape;198;p22"/>
            <p:cNvSpPr/>
            <p:nvPr/>
          </p:nvSpPr>
          <p:spPr>
            <a:xfrm>
              <a:off x="3031648" y="4043700"/>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3380573" y="2802650"/>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a:off x="2867898" y="2867050"/>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a:off x="2971173" y="2261787"/>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3380573" y="2414162"/>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3182223" y="3219450"/>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3483248" y="3595787"/>
              <a:ext cx="183631" cy="152366"/>
            </a:xfrm>
            <a:custGeom>
              <a:avLst/>
              <a:gdLst/>
              <a:ahLst/>
              <a:cxnLst/>
              <a:rect l="l" t="t" r="r" b="b"/>
              <a:pathLst>
                <a:path w="40292" h="33432" extrusionOk="0">
                  <a:moveTo>
                    <a:pt x="20581" y="1"/>
                  </a:moveTo>
                  <a:cubicBezTo>
                    <a:pt x="19346" y="1"/>
                    <a:pt x="18111" y="47"/>
                    <a:pt x="16876" y="138"/>
                  </a:cubicBezTo>
                  <a:lnTo>
                    <a:pt x="16465" y="138"/>
                  </a:lnTo>
                  <a:cubicBezTo>
                    <a:pt x="16117" y="233"/>
                    <a:pt x="15769" y="257"/>
                    <a:pt x="15423" y="257"/>
                  </a:cubicBezTo>
                  <a:cubicBezTo>
                    <a:pt x="15074" y="257"/>
                    <a:pt x="14727" y="232"/>
                    <a:pt x="14384" y="232"/>
                  </a:cubicBezTo>
                  <a:cubicBezTo>
                    <a:pt x="14083" y="232"/>
                    <a:pt x="13786" y="251"/>
                    <a:pt x="13492" y="321"/>
                  </a:cubicBezTo>
                  <a:cubicBezTo>
                    <a:pt x="10611" y="778"/>
                    <a:pt x="8370" y="2608"/>
                    <a:pt x="5855" y="3842"/>
                  </a:cubicBezTo>
                  <a:cubicBezTo>
                    <a:pt x="4620" y="4483"/>
                    <a:pt x="3614" y="5397"/>
                    <a:pt x="2882" y="6541"/>
                  </a:cubicBezTo>
                  <a:cubicBezTo>
                    <a:pt x="1098" y="9193"/>
                    <a:pt x="138" y="12303"/>
                    <a:pt x="184" y="15459"/>
                  </a:cubicBezTo>
                  <a:cubicBezTo>
                    <a:pt x="1" y="16419"/>
                    <a:pt x="1" y="17425"/>
                    <a:pt x="184" y="18386"/>
                  </a:cubicBezTo>
                  <a:cubicBezTo>
                    <a:pt x="229" y="19986"/>
                    <a:pt x="458" y="21587"/>
                    <a:pt x="915" y="23096"/>
                  </a:cubicBezTo>
                  <a:cubicBezTo>
                    <a:pt x="1830" y="27304"/>
                    <a:pt x="4848" y="30688"/>
                    <a:pt x="8919" y="32106"/>
                  </a:cubicBezTo>
                  <a:cubicBezTo>
                    <a:pt x="11004" y="32888"/>
                    <a:pt x="13213" y="33298"/>
                    <a:pt x="15428" y="33298"/>
                  </a:cubicBezTo>
                  <a:cubicBezTo>
                    <a:pt x="15545" y="33298"/>
                    <a:pt x="15662" y="33297"/>
                    <a:pt x="15779" y="33295"/>
                  </a:cubicBezTo>
                  <a:cubicBezTo>
                    <a:pt x="16510" y="33386"/>
                    <a:pt x="17254" y="33432"/>
                    <a:pt x="18002" y="33432"/>
                  </a:cubicBezTo>
                  <a:cubicBezTo>
                    <a:pt x="18751" y="33432"/>
                    <a:pt x="19506" y="33386"/>
                    <a:pt x="20261" y="33295"/>
                  </a:cubicBezTo>
                  <a:cubicBezTo>
                    <a:pt x="20408" y="33308"/>
                    <a:pt x="20551" y="33314"/>
                    <a:pt x="20693" y="33314"/>
                  </a:cubicBezTo>
                  <a:cubicBezTo>
                    <a:pt x="21035" y="33314"/>
                    <a:pt x="21368" y="33281"/>
                    <a:pt x="21724" y="33249"/>
                  </a:cubicBezTo>
                  <a:cubicBezTo>
                    <a:pt x="23965" y="32837"/>
                    <a:pt x="26206" y="32151"/>
                    <a:pt x="28310" y="31237"/>
                  </a:cubicBezTo>
                  <a:cubicBezTo>
                    <a:pt x="32197" y="29773"/>
                    <a:pt x="35627" y="27212"/>
                    <a:pt x="38142" y="23874"/>
                  </a:cubicBezTo>
                  <a:cubicBezTo>
                    <a:pt x="39377" y="22227"/>
                    <a:pt x="39697" y="20169"/>
                    <a:pt x="40109" y="18203"/>
                  </a:cubicBezTo>
                  <a:cubicBezTo>
                    <a:pt x="40292" y="16785"/>
                    <a:pt x="40292" y="15367"/>
                    <a:pt x="40109" y="13950"/>
                  </a:cubicBezTo>
                  <a:cubicBezTo>
                    <a:pt x="38874" y="9925"/>
                    <a:pt x="37319" y="6129"/>
                    <a:pt x="34209" y="3156"/>
                  </a:cubicBezTo>
                  <a:cubicBezTo>
                    <a:pt x="33660" y="2653"/>
                    <a:pt x="33020" y="2288"/>
                    <a:pt x="32288" y="2013"/>
                  </a:cubicBezTo>
                  <a:cubicBezTo>
                    <a:pt x="29727" y="1053"/>
                    <a:pt x="27029" y="412"/>
                    <a:pt x="24285" y="138"/>
                  </a:cubicBezTo>
                  <a:cubicBezTo>
                    <a:pt x="23050" y="47"/>
                    <a:pt x="21815" y="1"/>
                    <a:pt x="20581" y="1"/>
                  </a:cubicBezTo>
                  <a:close/>
                </a:path>
              </a:pathLst>
            </a:custGeom>
            <a:solidFill>
              <a:srgbClr val="AD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2"/>
          <p:cNvSpPr txBox="1"/>
          <p:nvPr/>
        </p:nvSpPr>
        <p:spPr>
          <a:xfrm>
            <a:off x="548450" y="3773700"/>
            <a:ext cx="1949100" cy="1105500"/>
          </a:xfrm>
          <a:prstGeom prst="rect">
            <a:avLst/>
          </a:prstGeom>
          <a:noFill/>
          <a:ln>
            <a:noFill/>
          </a:ln>
        </p:spPr>
        <p:txBody>
          <a:bodyPr spcFirstLastPara="1" wrap="square" lIns="91425" tIns="91425" rIns="91425" bIns="0" anchor="t" anchorCtr="0">
            <a:noAutofit/>
          </a:bodyPr>
          <a:lstStyle/>
          <a:p>
            <a:pPr marL="0" lvl="0" indent="0" algn="ctr" rtl="0">
              <a:spcBef>
                <a:spcPts val="0"/>
              </a:spcBef>
              <a:spcAft>
                <a:spcPts val="0"/>
              </a:spcAft>
              <a:buNone/>
            </a:pPr>
            <a:r>
              <a:rPr lang="en">
                <a:solidFill>
                  <a:srgbClr val="0046C1"/>
                </a:solidFill>
                <a:latin typeface="Roboto"/>
                <a:ea typeface="Roboto"/>
                <a:cs typeface="Roboto"/>
                <a:sym typeface="Roboto"/>
              </a:rPr>
              <a:t>Vision building and</a:t>
            </a:r>
            <a:endParaRPr>
              <a:solidFill>
                <a:srgbClr val="0046C1"/>
              </a:solidFill>
              <a:latin typeface="Roboto"/>
              <a:ea typeface="Roboto"/>
              <a:cs typeface="Roboto"/>
              <a:sym typeface="Roboto"/>
            </a:endParaRPr>
          </a:p>
          <a:p>
            <a:pPr marL="0" lvl="0" indent="0" algn="ctr" rtl="0">
              <a:spcBef>
                <a:spcPts val="0"/>
              </a:spcBef>
              <a:spcAft>
                <a:spcPts val="0"/>
              </a:spcAft>
              <a:buNone/>
            </a:pPr>
            <a:r>
              <a:rPr lang="en">
                <a:solidFill>
                  <a:srgbClr val="0046C1"/>
                </a:solidFill>
                <a:latin typeface="Roboto"/>
                <a:ea typeface="Roboto"/>
                <a:cs typeface="Roboto"/>
                <a:sym typeface="Roboto"/>
              </a:rPr>
              <a:t>select key criteria; finalize criteria to be posted in RFP</a:t>
            </a:r>
            <a:endParaRPr>
              <a:solidFill>
                <a:srgbClr val="0046C1"/>
              </a:solidFill>
              <a:latin typeface="Roboto"/>
              <a:ea typeface="Roboto"/>
              <a:cs typeface="Roboto"/>
              <a:sym typeface="Roboto"/>
            </a:endParaRPr>
          </a:p>
        </p:txBody>
      </p:sp>
      <p:sp>
        <p:nvSpPr>
          <p:cNvPr id="206" name="Google Shape;206;p22"/>
          <p:cNvSpPr txBox="1"/>
          <p:nvPr/>
        </p:nvSpPr>
        <p:spPr>
          <a:xfrm>
            <a:off x="2738925" y="3773696"/>
            <a:ext cx="1626000" cy="741600"/>
          </a:xfrm>
          <a:prstGeom prst="rect">
            <a:avLst/>
          </a:prstGeom>
          <a:noFill/>
          <a:ln>
            <a:noFill/>
          </a:ln>
        </p:spPr>
        <p:txBody>
          <a:bodyPr spcFirstLastPara="1" wrap="square" lIns="91425" tIns="91425" rIns="91425" bIns="0" anchor="t" anchorCtr="0">
            <a:noAutofit/>
          </a:bodyPr>
          <a:lstStyle/>
          <a:p>
            <a:pPr marL="0" lvl="0" indent="0" algn="ctr" rtl="0">
              <a:spcBef>
                <a:spcPts val="0"/>
              </a:spcBef>
              <a:spcAft>
                <a:spcPts val="0"/>
              </a:spcAft>
              <a:buNone/>
            </a:pPr>
            <a:r>
              <a:rPr lang="en">
                <a:solidFill>
                  <a:srgbClr val="0046C1"/>
                </a:solidFill>
                <a:latin typeface="Roboto"/>
                <a:ea typeface="Roboto"/>
                <a:cs typeface="Roboto"/>
                <a:sym typeface="Roboto"/>
              </a:rPr>
              <a:t>Post RFP and </a:t>
            </a:r>
            <a:endParaRPr>
              <a:solidFill>
                <a:srgbClr val="0046C1"/>
              </a:solidFill>
              <a:latin typeface="Roboto"/>
              <a:ea typeface="Roboto"/>
              <a:cs typeface="Roboto"/>
              <a:sym typeface="Roboto"/>
            </a:endParaRPr>
          </a:p>
          <a:p>
            <a:pPr marL="0" lvl="0" indent="0" algn="ctr" rtl="0">
              <a:spcBef>
                <a:spcPts val="0"/>
              </a:spcBef>
              <a:spcAft>
                <a:spcPts val="0"/>
              </a:spcAft>
              <a:buNone/>
            </a:pPr>
            <a:r>
              <a:rPr lang="en">
                <a:solidFill>
                  <a:srgbClr val="0046C1"/>
                </a:solidFill>
                <a:latin typeface="Roboto"/>
                <a:ea typeface="Roboto"/>
                <a:cs typeface="Roboto"/>
                <a:sym typeface="Roboto"/>
              </a:rPr>
              <a:t>select platforms to test &amp; evaluate</a:t>
            </a:r>
            <a:endParaRPr>
              <a:solidFill>
                <a:srgbClr val="0046C1"/>
              </a:solidFill>
              <a:latin typeface="Roboto"/>
              <a:ea typeface="Roboto"/>
              <a:cs typeface="Roboto"/>
              <a:sym typeface="Roboto"/>
            </a:endParaRPr>
          </a:p>
        </p:txBody>
      </p:sp>
      <p:sp>
        <p:nvSpPr>
          <p:cNvPr id="207" name="Google Shape;207;p22"/>
          <p:cNvSpPr txBox="1"/>
          <p:nvPr/>
        </p:nvSpPr>
        <p:spPr>
          <a:xfrm>
            <a:off x="4862425" y="3773696"/>
            <a:ext cx="1626000" cy="757500"/>
          </a:xfrm>
          <a:prstGeom prst="rect">
            <a:avLst/>
          </a:prstGeom>
          <a:noFill/>
          <a:ln>
            <a:noFill/>
          </a:ln>
        </p:spPr>
        <p:txBody>
          <a:bodyPr spcFirstLastPara="1" wrap="square" lIns="91425" tIns="91425" rIns="91425" bIns="0" anchor="t" anchorCtr="0">
            <a:noAutofit/>
          </a:bodyPr>
          <a:lstStyle/>
          <a:p>
            <a:pPr marL="0" lvl="0" indent="0" algn="ctr" rtl="0">
              <a:spcBef>
                <a:spcPts val="0"/>
              </a:spcBef>
              <a:spcAft>
                <a:spcPts val="0"/>
              </a:spcAft>
              <a:buNone/>
            </a:pPr>
            <a:r>
              <a:rPr lang="en">
                <a:solidFill>
                  <a:srgbClr val="0046C1"/>
                </a:solidFill>
                <a:latin typeface="Roboto"/>
                <a:ea typeface="Roboto"/>
                <a:cs typeface="Roboto"/>
                <a:sym typeface="Roboto"/>
              </a:rPr>
              <a:t>Test &amp; evaluate  platforms </a:t>
            </a:r>
            <a:endParaRPr>
              <a:solidFill>
                <a:srgbClr val="0046C1"/>
              </a:solidFill>
              <a:latin typeface="Roboto"/>
              <a:ea typeface="Roboto"/>
              <a:cs typeface="Roboto"/>
              <a:sym typeface="Roboto"/>
            </a:endParaRPr>
          </a:p>
        </p:txBody>
      </p:sp>
      <p:sp>
        <p:nvSpPr>
          <p:cNvPr id="208" name="Google Shape;208;p22"/>
          <p:cNvSpPr txBox="1"/>
          <p:nvPr/>
        </p:nvSpPr>
        <p:spPr>
          <a:xfrm>
            <a:off x="6822275" y="3773702"/>
            <a:ext cx="1626000" cy="1105500"/>
          </a:xfrm>
          <a:prstGeom prst="rect">
            <a:avLst/>
          </a:prstGeom>
          <a:noFill/>
          <a:ln>
            <a:noFill/>
          </a:ln>
        </p:spPr>
        <p:txBody>
          <a:bodyPr spcFirstLastPara="1" wrap="square" lIns="91425" tIns="91425" rIns="91425" bIns="0" anchor="t" anchorCtr="0">
            <a:noAutofit/>
          </a:bodyPr>
          <a:lstStyle/>
          <a:p>
            <a:pPr marL="0" lvl="0" indent="0" algn="ctr" rtl="0">
              <a:spcBef>
                <a:spcPts val="0"/>
              </a:spcBef>
              <a:spcAft>
                <a:spcPts val="0"/>
              </a:spcAft>
              <a:buNone/>
            </a:pPr>
            <a:r>
              <a:rPr lang="en">
                <a:solidFill>
                  <a:srgbClr val="0046C1"/>
                </a:solidFill>
                <a:latin typeface="Roboto"/>
                <a:ea typeface="Roboto"/>
                <a:cs typeface="Roboto"/>
                <a:sym typeface="Roboto"/>
              </a:rPr>
              <a:t>Select final platform and begin implementation</a:t>
            </a:r>
            <a:endParaRPr>
              <a:solidFill>
                <a:srgbClr val="0046C1"/>
              </a:solidFill>
              <a:latin typeface="Roboto"/>
              <a:ea typeface="Roboto"/>
              <a:cs typeface="Roboto"/>
              <a:sym typeface="Roboto"/>
            </a:endParaRPr>
          </a:p>
        </p:txBody>
      </p:sp>
      <p:grpSp>
        <p:nvGrpSpPr>
          <p:cNvPr id="209" name="Google Shape;209;p22"/>
          <p:cNvGrpSpPr/>
          <p:nvPr/>
        </p:nvGrpSpPr>
        <p:grpSpPr>
          <a:xfrm>
            <a:off x="5291975" y="1441009"/>
            <a:ext cx="529027" cy="743849"/>
            <a:chOff x="2214449" y="3806357"/>
            <a:chExt cx="290514" cy="469246"/>
          </a:xfrm>
        </p:grpSpPr>
        <p:sp>
          <p:nvSpPr>
            <p:cNvPr id="210" name="Google Shape;210;p22"/>
            <p:cNvSpPr/>
            <p:nvPr/>
          </p:nvSpPr>
          <p:spPr>
            <a:xfrm>
              <a:off x="2250373" y="3837200"/>
              <a:ext cx="220607" cy="193849"/>
            </a:xfrm>
            <a:custGeom>
              <a:avLst/>
              <a:gdLst/>
              <a:ahLst/>
              <a:cxnLst/>
              <a:rect l="l" t="t" r="r" b="b"/>
              <a:pathLst>
                <a:path w="9770" h="8585" extrusionOk="0">
                  <a:moveTo>
                    <a:pt x="4461" y="732"/>
                  </a:moveTo>
                  <a:cubicBezTo>
                    <a:pt x="4721" y="732"/>
                    <a:pt x="4978" y="755"/>
                    <a:pt x="5225" y="803"/>
                  </a:cubicBezTo>
                  <a:cubicBezTo>
                    <a:pt x="6333" y="1059"/>
                    <a:pt x="7355" y="1627"/>
                    <a:pt x="8122" y="2479"/>
                  </a:cubicBezTo>
                  <a:cubicBezTo>
                    <a:pt x="8520" y="2848"/>
                    <a:pt x="8832" y="3359"/>
                    <a:pt x="8974" y="3899"/>
                  </a:cubicBezTo>
                  <a:cubicBezTo>
                    <a:pt x="9059" y="4552"/>
                    <a:pt x="8889" y="5177"/>
                    <a:pt x="8548" y="5745"/>
                  </a:cubicBezTo>
                  <a:cubicBezTo>
                    <a:pt x="7980" y="6767"/>
                    <a:pt x="6901" y="7789"/>
                    <a:pt x="5793" y="7874"/>
                  </a:cubicBezTo>
                  <a:lnTo>
                    <a:pt x="5765" y="7874"/>
                  </a:lnTo>
                  <a:cubicBezTo>
                    <a:pt x="4146" y="7761"/>
                    <a:pt x="2783" y="6625"/>
                    <a:pt x="1789" y="5659"/>
                  </a:cubicBezTo>
                  <a:cubicBezTo>
                    <a:pt x="1051" y="4949"/>
                    <a:pt x="767" y="3899"/>
                    <a:pt x="1051" y="2933"/>
                  </a:cubicBezTo>
                  <a:cubicBezTo>
                    <a:pt x="1484" y="1465"/>
                    <a:pt x="3018" y="732"/>
                    <a:pt x="4461" y="732"/>
                  </a:cubicBezTo>
                  <a:close/>
                  <a:moveTo>
                    <a:pt x="4427" y="0"/>
                  </a:moveTo>
                  <a:cubicBezTo>
                    <a:pt x="2699" y="0"/>
                    <a:pt x="897" y="908"/>
                    <a:pt x="369" y="2706"/>
                  </a:cubicBezTo>
                  <a:cubicBezTo>
                    <a:pt x="0" y="3927"/>
                    <a:pt x="369" y="5262"/>
                    <a:pt x="1306" y="6142"/>
                  </a:cubicBezTo>
                  <a:cubicBezTo>
                    <a:pt x="2244" y="7079"/>
                    <a:pt x="3663" y="8300"/>
                    <a:pt x="5396" y="8556"/>
                  </a:cubicBezTo>
                  <a:cubicBezTo>
                    <a:pt x="5424" y="8584"/>
                    <a:pt x="5481" y="8584"/>
                    <a:pt x="5538" y="8584"/>
                  </a:cubicBezTo>
                  <a:cubicBezTo>
                    <a:pt x="6475" y="8584"/>
                    <a:pt x="7327" y="8215"/>
                    <a:pt x="7980" y="7562"/>
                  </a:cubicBezTo>
                  <a:cubicBezTo>
                    <a:pt x="8463" y="7136"/>
                    <a:pt x="8860" y="6625"/>
                    <a:pt x="9173" y="6085"/>
                  </a:cubicBezTo>
                  <a:cubicBezTo>
                    <a:pt x="9599" y="5375"/>
                    <a:pt x="9769" y="4552"/>
                    <a:pt x="9656" y="3728"/>
                  </a:cubicBezTo>
                  <a:cubicBezTo>
                    <a:pt x="9485" y="3047"/>
                    <a:pt x="9144" y="2450"/>
                    <a:pt x="8633" y="1967"/>
                  </a:cubicBezTo>
                  <a:cubicBezTo>
                    <a:pt x="7753" y="1002"/>
                    <a:pt x="6617" y="349"/>
                    <a:pt x="5367" y="93"/>
                  </a:cubicBezTo>
                  <a:cubicBezTo>
                    <a:pt x="5062" y="31"/>
                    <a:pt x="4746" y="0"/>
                    <a:pt x="4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2214449" y="3806357"/>
              <a:ext cx="290514" cy="247567"/>
            </a:xfrm>
            <a:custGeom>
              <a:avLst/>
              <a:gdLst/>
              <a:ahLst/>
              <a:cxnLst/>
              <a:rect l="l" t="t" r="r" b="b"/>
              <a:pathLst>
                <a:path w="12866" h="10964" extrusionOk="0">
                  <a:moveTo>
                    <a:pt x="5855" y="656"/>
                  </a:moveTo>
                  <a:cubicBezTo>
                    <a:pt x="7614" y="656"/>
                    <a:pt x="9440" y="1734"/>
                    <a:pt x="11303" y="3873"/>
                  </a:cubicBezTo>
                  <a:cubicBezTo>
                    <a:pt x="11985" y="4668"/>
                    <a:pt x="12184" y="5747"/>
                    <a:pt x="11843" y="6713"/>
                  </a:cubicBezTo>
                  <a:cubicBezTo>
                    <a:pt x="11303" y="8360"/>
                    <a:pt x="10054" y="9638"/>
                    <a:pt x="8435" y="10206"/>
                  </a:cubicBezTo>
                  <a:cubicBezTo>
                    <a:pt x="8111" y="10296"/>
                    <a:pt x="7783" y="10337"/>
                    <a:pt x="7449" y="10337"/>
                  </a:cubicBezTo>
                  <a:cubicBezTo>
                    <a:pt x="6526" y="10337"/>
                    <a:pt x="5559" y="10027"/>
                    <a:pt x="4516" y="9610"/>
                  </a:cubicBezTo>
                  <a:lnTo>
                    <a:pt x="4516" y="9638"/>
                  </a:lnTo>
                  <a:cubicBezTo>
                    <a:pt x="4516" y="9468"/>
                    <a:pt x="4374" y="9326"/>
                    <a:pt x="4204" y="9297"/>
                  </a:cubicBezTo>
                  <a:cubicBezTo>
                    <a:pt x="3465" y="9297"/>
                    <a:pt x="2841" y="8758"/>
                    <a:pt x="2244" y="8161"/>
                  </a:cubicBezTo>
                  <a:cubicBezTo>
                    <a:pt x="1108" y="7025"/>
                    <a:pt x="682" y="5634"/>
                    <a:pt x="1023" y="4242"/>
                  </a:cubicBezTo>
                  <a:cubicBezTo>
                    <a:pt x="1449" y="2652"/>
                    <a:pt x="2812" y="1346"/>
                    <a:pt x="4630" y="834"/>
                  </a:cubicBezTo>
                  <a:cubicBezTo>
                    <a:pt x="5034" y="716"/>
                    <a:pt x="5443" y="656"/>
                    <a:pt x="5855" y="656"/>
                  </a:cubicBezTo>
                  <a:close/>
                  <a:moveTo>
                    <a:pt x="5873" y="1"/>
                  </a:moveTo>
                  <a:cubicBezTo>
                    <a:pt x="5399" y="1"/>
                    <a:pt x="4927" y="70"/>
                    <a:pt x="4459" y="210"/>
                  </a:cubicBezTo>
                  <a:cubicBezTo>
                    <a:pt x="2415" y="778"/>
                    <a:pt x="881" y="2254"/>
                    <a:pt x="398" y="4043"/>
                  </a:cubicBezTo>
                  <a:cubicBezTo>
                    <a:pt x="1" y="5662"/>
                    <a:pt x="483" y="7281"/>
                    <a:pt x="1790" y="8616"/>
                  </a:cubicBezTo>
                  <a:cubicBezTo>
                    <a:pt x="2301" y="9184"/>
                    <a:pt x="2926" y="9610"/>
                    <a:pt x="3664" y="9865"/>
                  </a:cubicBezTo>
                  <a:cubicBezTo>
                    <a:pt x="3693" y="9950"/>
                    <a:pt x="3749" y="10007"/>
                    <a:pt x="3835" y="10064"/>
                  </a:cubicBezTo>
                  <a:cubicBezTo>
                    <a:pt x="4835" y="10455"/>
                    <a:pt x="6118" y="10963"/>
                    <a:pt x="7416" y="10963"/>
                  </a:cubicBezTo>
                  <a:cubicBezTo>
                    <a:pt x="7814" y="10963"/>
                    <a:pt x="8213" y="10916"/>
                    <a:pt x="8606" y="10802"/>
                  </a:cubicBezTo>
                  <a:cubicBezTo>
                    <a:pt x="9401" y="10575"/>
                    <a:pt x="10111" y="10149"/>
                    <a:pt x="10735" y="9581"/>
                  </a:cubicBezTo>
                  <a:cubicBezTo>
                    <a:pt x="11531" y="8871"/>
                    <a:pt x="12127" y="7934"/>
                    <a:pt x="12468" y="6912"/>
                  </a:cubicBezTo>
                  <a:cubicBezTo>
                    <a:pt x="12865" y="5719"/>
                    <a:pt x="12610" y="4413"/>
                    <a:pt x="11786" y="3447"/>
                  </a:cubicBezTo>
                  <a:cubicBezTo>
                    <a:pt x="9800" y="1164"/>
                    <a:pt x="7814" y="1"/>
                    <a:pt x="5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2368349" y="4035512"/>
              <a:ext cx="73769" cy="90862"/>
            </a:xfrm>
            <a:custGeom>
              <a:avLst/>
              <a:gdLst/>
              <a:ahLst/>
              <a:cxnLst/>
              <a:rect l="l" t="t" r="r" b="b"/>
              <a:pathLst>
                <a:path w="3267" h="4024" extrusionOk="0">
                  <a:moveTo>
                    <a:pt x="1704" y="0"/>
                  </a:moveTo>
                  <a:cubicBezTo>
                    <a:pt x="1444" y="0"/>
                    <a:pt x="1214" y="299"/>
                    <a:pt x="1420" y="568"/>
                  </a:cubicBezTo>
                  <a:cubicBezTo>
                    <a:pt x="1648" y="937"/>
                    <a:pt x="1761" y="1335"/>
                    <a:pt x="1761" y="1733"/>
                  </a:cubicBezTo>
                  <a:cubicBezTo>
                    <a:pt x="1790" y="2017"/>
                    <a:pt x="1818" y="2272"/>
                    <a:pt x="1875" y="2556"/>
                  </a:cubicBezTo>
                  <a:cubicBezTo>
                    <a:pt x="1903" y="2613"/>
                    <a:pt x="1932" y="2670"/>
                    <a:pt x="1932" y="2698"/>
                  </a:cubicBezTo>
                  <a:cubicBezTo>
                    <a:pt x="1960" y="2783"/>
                    <a:pt x="2017" y="2925"/>
                    <a:pt x="2045" y="3039"/>
                  </a:cubicBezTo>
                  <a:lnTo>
                    <a:pt x="1392" y="3209"/>
                  </a:lnTo>
                  <a:cubicBezTo>
                    <a:pt x="1222" y="2272"/>
                    <a:pt x="994" y="1335"/>
                    <a:pt x="739" y="398"/>
                  </a:cubicBezTo>
                  <a:cubicBezTo>
                    <a:pt x="688" y="245"/>
                    <a:pt x="523" y="138"/>
                    <a:pt x="366" y="138"/>
                  </a:cubicBezTo>
                  <a:cubicBezTo>
                    <a:pt x="348" y="138"/>
                    <a:pt x="330" y="139"/>
                    <a:pt x="313" y="142"/>
                  </a:cubicBezTo>
                  <a:cubicBezTo>
                    <a:pt x="114" y="199"/>
                    <a:pt x="0" y="398"/>
                    <a:pt x="57" y="597"/>
                  </a:cubicBezTo>
                  <a:cubicBezTo>
                    <a:pt x="313" y="1619"/>
                    <a:pt x="568" y="2670"/>
                    <a:pt x="767" y="3720"/>
                  </a:cubicBezTo>
                  <a:cubicBezTo>
                    <a:pt x="767" y="3834"/>
                    <a:pt x="852" y="3919"/>
                    <a:pt x="938" y="3976"/>
                  </a:cubicBezTo>
                  <a:cubicBezTo>
                    <a:pt x="971" y="4009"/>
                    <a:pt x="1024" y="4023"/>
                    <a:pt x="1084" y="4023"/>
                  </a:cubicBezTo>
                  <a:cubicBezTo>
                    <a:pt x="1127" y="4023"/>
                    <a:pt x="1175" y="4016"/>
                    <a:pt x="1222" y="4004"/>
                  </a:cubicBezTo>
                  <a:lnTo>
                    <a:pt x="2982" y="3522"/>
                  </a:lnTo>
                  <a:cubicBezTo>
                    <a:pt x="3039" y="3522"/>
                    <a:pt x="3096" y="3493"/>
                    <a:pt x="3124" y="3436"/>
                  </a:cubicBezTo>
                  <a:cubicBezTo>
                    <a:pt x="3209" y="3380"/>
                    <a:pt x="3266" y="3266"/>
                    <a:pt x="3238" y="3152"/>
                  </a:cubicBezTo>
                  <a:cubicBezTo>
                    <a:pt x="3209" y="2840"/>
                    <a:pt x="2897" y="2840"/>
                    <a:pt x="2784" y="2840"/>
                  </a:cubicBezTo>
                  <a:lnTo>
                    <a:pt x="2727" y="2840"/>
                  </a:lnTo>
                  <a:cubicBezTo>
                    <a:pt x="2698" y="2726"/>
                    <a:pt x="2670" y="2613"/>
                    <a:pt x="2613" y="2471"/>
                  </a:cubicBezTo>
                  <a:lnTo>
                    <a:pt x="2585" y="2386"/>
                  </a:lnTo>
                  <a:cubicBezTo>
                    <a:pt x="2528" y="2130"/>
                    <a:pt x="2471" y="1903"/>
                    <a:pt x="2471" y="1676"/>
                  </a:cubicBezTo>
                  <a:cubicBezTo>
                    <a:pt x="2471" y="1108"/>
                    <a:pt x="2301" y="597"/>
                    <a:pt x="1988" y="142"/>
                  </a:cubicBezTo>
                  <a:cubicBezTo>
                    <a:pt x="1903" y="42"/>
                    <a:pt x="1802" y="0"/>
                    <a:pt x="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2368981" y="4095325"/>
              <a:ext cx="104545" cy="180279"/>
            </a:xfrm>
            <a:custGeom>
              <a:avLst/>
              <a:gdLst/>
              <a:ahLst/>
              <a:cxnLst/>
              <a:rect l="l" t="t" r="r" b="b"/>
              <a:pathLst>
                <a:path w="4630" h="7984" extrusionOk="0">
                  <a:moveTo>
                    <a:pt x="3056" y="1"/>
                  </a:moveTo>
                  <a:cubicBezTo>
                    <a:pt x="2689" y="1"/>
                    <a:pt x="2544" y="546"/>
                    <a:pt x="2954" y="674"/>
                  </a:cubicBezTo>
                  <a:cubicBezTo>
                    <a:pt x="3238" y="787"/>
                    <a:pt x="3238" y="1583"/>
                    <a:pt x="3238" y="2065"/>
                  </a:cubicBezTo>
                  <a:cubicBezTo>
                    <a:pt x="3210" y="2378"/>
                    <a:pt x="3238" y="2662"/>
                    <a:pt x="3295" y="2974"/>
                  </a:cubicBezTo>
                  <a:cubicBezTo>
                    <a:pt x="3607" y="4252"/>
                    <a:pt x="3920" y="6240"/>
                    <a:pt x="3863" y="6780"/>
                  </a:cubicBezTo>
                  <a:lnTo>
                    <a:pt x="3040" y="6978"/>
                  </a:lnTo>
                  <a:cubicBezTo>
                    <a:pt x="2756" y="7064"/>
                    <a:pt x="2472" y="7120"/>
                    <a:pt x="2159" y="7206"/>
                  </a:cubicBezTo>
                  <a:cubicBezTo>
                    <a:pt x="1762" y="6552"/>
                    <a:pt x="1421" y="4394"/>
                    <a:pt x="1279" y="3542"/>
                  </a:cubicBezTo>
                  <a:cubicBezTo>
                    <a:pt x="1222" y="3230"/>
                    <a:pt x="1165" y="2917"/>
                    <a:pt x="1137" y="2804"/>
                  </a:cubicBezTo>
                  <a:cubicBezTo>
                    <a:pt x="1108" y="2662"/>
                    <a:pt x="1080" y="2520"/>
                    <a:pt x="1080" y="2378"/>
                  </a:cubicBezTo>
                  <a:cubicBezTo>
                    <a:pt x="1052" y="2037"/>
                    <a:pt x="966" y="1725"/>
                    <a:pt x="853" y="1441"/>
                  </a:cubicBezTo>
                  <a:cubicBezTo>
                    <a:pt x="910" y="1384"/>
                    <a:pt x="966" y="1327"/>
                    <a:pt x="1023" y="1299"/>
                  </a:cubicBezTo>
                  <a:cubicBezTo>
                    <a:pt x="1108" y="1242"/>
                    <a:pt x="1194" y="1185"/>
                    <a:pt x="1279" y="1100"/>
                  </a:cubicBezTo>
                  <a:cubicBezTo>
                    <a:pt x="1421" y="958"/>
                    <a:pt x="1421" y="731"/>
                    <a:pt x="1279" y="617"/>
                  </a:cubicBezTo>
                  <a:cubicBezTo>
                    <a:pt x="1208" y="546"/>
                    <a:pt x="1123" y="511"/>
                    <a:pt x="1037" y="511"/>
                  </a:cubicBezTo>
                  <a:cubicBezTo>
                    <a:pt x="952" y="511"/>
                    <a:pt x="867" y="546"/>
                    <a:pt x="796" y="617"/>
                  </a:cubicBezTo>
                  <a:cubicBezTo>
                    <a:pt x="739" y="645"/>
                    <a:pt x="711" y="702"/>
                    <a:pt x="654" y="731"/>
                  </a:cubicBezTo>
                  <a:cubicBezTo>
                    <a:pt x="455" y="844"/>
                    <a:pt x="1" y="1157"/>
                    <a:pt x="200" y="1696"/>
                  </a:cubicBezTo>
                  <a:cubicBezTo>
                    <a:pt x="285" y="1952"/>
                    <a:pt x="342" y="2207"/>
                    <a:pt x="398" y="2491"/>
                  </a:cubicBezTo>
                  <a:cubicBezTo>
                    <a:pt x="398" y="2633"/>
                    <a:pt x="427" y="2804"/>
                    <a:pt x="455" y="2946"/>
                  </a:cubicBezTo>
                  <a:cubicBezTo>
                    <a:pt x="484" y="3116"/>
                    <a:pt x="540" y="3372"/>
                    <a:pt x="597" y="3656"/>
                  </a:cubicBezTo>
                  <a:cubicBezTo>
                    <a:pt x="910" y="5615"/>
                    <a:pt x="1222" y="7376"/>
                    <a:pt x="1818" y="7887"/>
                  </a:cubicBezTo>
                  <a:cubicBezTo>
                    <a:pt x="1882" y="7951"/>
                    <a:pt x="1978" y="7983"/>
                    <a:pt x="2070" y="7983"/>
                  </a:cubicBezTo>
                  <a:cubicBezTo>
                    <a:pt x="2101" y="7983"/>
                    <a:pt x="2131" y="7979"/>
                    <a:pt x="2159" y="7972"/>
                  </a:cubicBezTo>
                  <a:cubicBezTo>
                    <a:pt x="2500" y="7859"/>
                    <a:pt x="2869" y="7774"/>
                    <a:pt x="3210" y="7688"/>
                  </a:cubicBezTo>
                  <a:cubicBezTo>
                    <a:pt x="3551" y="7603"/>
                    <a:pt x="3863" y="7546"/>
                    <a:pt x="4204" y="7433"/>
                  </a:cubicBezTo>
                  <a:cubicBezTo>
                    <a:pt x="4261" y="7433"/>
                    <a:pt x="4317" y="7404"/>
                    <a:pt x="4374" y="7348"/>
                  </a:cubicBezTo>
                  <a:cubicBezTo>
                    <a:pt x="4630" y="7120"/>
                    <a:pt x="4630" y="6581"/>
                    <a:pt x="4459" y="5303"/>
                  </a:cubicBezTo>
                  <a:cubicBezTo>
                    <a:pt x="4317" y="4423"/>
                    <a:pt x="4119" y="3372"/>
                    <a:pt x="3977" y="2775"/>
                  </a:cubicBezTo>
                  <a:cubicBezTo>
                    <a:pt x="3948" y="2548"/>
                    <a:pt x="3920" y="2321"/>
                    <a:pt x="3948" y="2065"/>
                  </a:cubicBezTo>
                  <a:cubicBezTo>
                    <a:pt x="3948" y="1270"/>
                    <a:pt x="3948" y="276"/>
                    <a:pt x="3181" y="21"/>
                  </a:cubicBezTo>
                  <a:cubicBezTo>
                    <a:pt x="3137" y="7"/>
                    <a:pt x="3095" y="1"/>
                    <a:pt x="3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2285619" y="3910898"/>
              <a:ext cx="83388" cy="86662"/>
            </a:xfrm>
            <a:custGeom>
              <a:avLst/>
              <a:gdLst/>
              <a:ahLst/>
              <a:cxnLst/>
              <a:rect l="l" t="t" r="r" b="b"/>
              <a:pathLst>
                <a:path w="3693" h="3838" extrusionOk="0">
                  <a:moveTo>
                    <a:pt x="721" y="1"/>
                  </a:moveTo>
                  <a:cubicBezTo>
                    <a:pt x="644" y="1"/>
                    <a:pt x="562" y="29"/>
                    <a:pt x="484" y="95"/>
                  </a:cubicBezTo>
                  <a:cubicBezTo>
                    <a:pt x="143" y="464"/>
                    <a:pt x="1" y="975"/>
                    <a:pt x="171" y="1458"/>
                  </a:cubicBezTo>
                  <a:cubicBezTo>
                    <a:pt x="285" y="1856"/>
                    <a:pt x="484" y="2225"/>
                    <a:pt x="768" y="2537"/>
                  </a:cubicBezTo>
                  <a:cubicBezTo>
                    <a:pt x="1023" y="2935"/>
                    <a:pt x="1336" y="3276"/>
                    <a:pt x="1733" y="3531"/>
                  </a:cubicBezTo>
                  <a:cubicBezTo>
                    <a:pt x="2006" y="3736"/>
                    <a:pt x="2330" y="3838"/>
                    <a:pt x="2662" y="3838"/>
                  </a:cubicBezTo>
                  <a:cubicBezTo>
                    <a:pt x="2883" y="3838"/>
                    <a:pt x="3108" y="3793"/>
                    <a:pt x="3324" y="3702"/>
                  </a:cubicBezTo>
                  <a:cubicBezTo>
                    <a:pt x="3352" y="3673"/>
                    <a:pt x="3352" y="3673"/>
                    <a:pt x="3380" y="3645"/>
                  </a:cubicBezTo>
                  <a:lnTo>
                    <a:pt x="3409" y="3645"/>
                  </a:lnTo>
                  <a:cubicBezTo>
                    <a:pt x="3693" y="3408"/>
                    <a:pt x="3484" y="2994"/>
                    <a:pt x="3193" y="2994"/>
                  </a:cubicBezTo>
                  <a:cubicBezTo>
                    <a:pt x="3134" y="2994"/>
                    <a:pt x="3073" y="3011"/>
                    <a:pt x="3011" y="3049"/>
                  </a:cubicBezTo>
                  <a:cubicBezTo>
                    <a:pt x="2891" y="3092"/>
                    <a:pt x="2771" y="3115"/>
                    <a:pt x="2654" y="3115"/>
                  </a:cubicBezTo>
                  <a:cubicBezTo>
                    <a:pt x="2467" y="3115"/>
                    <a:pt x="2288" y="3057"/>
                    <a:pt x="2131" y="2935"/>
                  </a:cubicBezTo>
                  <a:cubicBezTo>
                    <a:pt x="1818" y="2708"/>
                    <a:pt x="1534" y="2424"/>
                    <a:pt x="1336" y="2083"/>
                  </a:cubicBezTo>
                  <a:cubicBezTo>
                    <a:pt x="1109" y="1856"/>
                    <a:pt x="967" y="1572"/>
                    <a:pt x="853" y="1288"/>
                  </a:cubicBezTo>
                  <a:cubicBezTo>
                    <a:pt x="768" y="1061"/>
                    <a:pt x="825" y="805"/>
                    <a:pt x="967" y="635"/>
                  </a:cubicBezTo>
                  <a:cubicBezTo>
                    <a:pt x="1235" y="388"/>
                    <a:pt x="101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2305263" y="3880868"/>
              <a:ext cx="32967" cy="25651"/>
            </a:xfrm>
            <a:custGeom>
              <a:avLst/>
              <a:gdLst/>
              <a:ahLst/>
              <a:cxnLst/>
              <a:rect l="l" t="t" r="r" b="b"/>
              <a:pathLst>
                <a:path w="1460" h="1136" extrusionOk="0">
                  <a:moveTo>
                    <a:pt x="1066" y="1"/>
                  </a:moveTo>
                  <a:cubicBezTo>
                    <a:pt x="1046" y="1"/>
                    <a:pt x="1026" y="2"/>
                    <a:pt x="1005" y="5"/>
                  </a:cubicBezTo>
                  <a:cubicBezTo>
                    <a:pt x="664" y="62"/>
                    <a:pt x="381" y="289"/>
                    <a:pt x="182" y="573"/>
                  </a:cubicBezTo>
                  <a:cubicBezTo>
                    <a:pt x="1" y="854"/>
                    <a:pt x="246" y="1135"/>
                    <a:pt x="496" y="1135"/>
                  </a:cubicBezTo>
                  <a:cubicBezTo>
                    <a:pt x="599" y="1135"/>
                    <a:pt x="703" y="1087"/>
                    <a:pt x="778" y="971"/>
                  </a:cubicBezTo>
                  <a:cubicBezTo>
                    <a:pt x="863" y="829"/>
                    <a:pt x="977" y="743"/>
                    <a:pt x="1147" y="715"/>
                  </a:cubicBezTo>
                  <a:cubicBezTo>
                    <a:pt x="1204" y="687"/>
                    <a:pt x="1261" y="658"/>
                    <a:pt x="1318" y="630"/>
                  </a:cubicBezTo>
                  <a:cubicBezTo>
                    <a:pt x="1403" y="545"/>
                    <a:pt x="1460" y="403"/>
                    <a:pt x="1431" y="289"/>
                  </a:cubicBezTo>
                  <a:cubicBezTo>
                    <a:pt x="1406" y="111"/>
                    <a:pt x="1243"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2"/>
          <p:cNvGrpSpPr/>
          <p:nvPr/>
        </p:nvGrpSpPr>
        <p:grpSpPr>
          <a:xfrm>
            <a:off x="7339491" y="1497804"/>
            <a:ext cx="591562" cy="607046"/>
            <a:chOff x="6743416" y="3963913"/>
            <a:chExt cx="421160" cy="487705"/>
          </a:xfrm>
        </p:grpSpPr>
        <p:sp>
          <p:nvSpPr>
            <p:cNvPr id="217" name="Google Shape;217;p22"/>
            <p:cNvSpPr/>
            <p:nvPr/>
          </p:nvSpPr>
          <p:spPr>
            <a:xfrm>
              <a:off x="6808534" y="3963913"/>
              <a:ext cx="356043" cy="487705"/>
            </a:xfrm>
            <a:custGeom>
              <a:avLst/>
              <a:gdLst/>
              <a:ahLst/>
              <a:cxnLst/>
              <a:rect l="l" t="t" r="r" b="b"/>
              <a:pathLst>
                <a:path w="15222" h="20851" extrusionOk="0">
                  <a:moveTo>
                    <a:pt x="10359" y="847"/>
                  </a:moveTo>
                  <a:cubicBezTo>
                    <a:pt x="10380" y="847"/>
                    <a:pt x="10408" y="854"/>
                    <a:pt x="10451" y="882"/>
                  </a:cubicBezTo>
                  <a:lnTo>
                    <a:pt x="10451" y="911"/>
                  </a:lnTo>
                  <a:cubicBezTo>
                    <a:pt x="10820" y="1280"/>
                    <a:pt x="11076" y="1734"/>
                    <a:pt x="11189" y="2245"/>
                  </a:cubicBezTo>
                  <a:cubicBezTo>
                    <a:pt x="11360" y="2984"/>
                    <a:pt x="11274" y="3750"/>
                    <a:pt x="10962" y="4404"/>
                  </a:cubicBezTo>
                  <a:cubicBezTo>
                    <a:pt x="10650" y="5057"/>
                    <a:pt x="10224" y="5625"/>
                    <a:pt x="9712" y="6108"/>
                  </a:cubicBezTo>
                  <a:cubicBezTo>
                    <a:pt x="9514" y="6278"/>
                    <a:pt x="9315" y="6420"/>
                    <a:pt x="9144" y="6590"/>
                  </a:cubicBezTo>
                  <a:cubicBezTo>
                    <a:pt x="8576" y="7016"/>
                    <a:pt x="8009" y="7499"/>
                    <a:pt x="7781" y="8408"/>
                  </a:cubicBezTo>
                  <a:cubicBezTo>
                    <a:pt x="7725" y="8607"/>
                    <a:pt x="7725" y="8834"/>
                    <a:pt x="7781" y="9033"/>
                  </a:cubicBezTo>
                  <a:cubicBezTo>
                    <a:pt x="7895" y="9288"/>
                    <a:pt x="8122" y="9459"/>
                    <a:pt x="8378" y="9487"/>
                  </a:cubicBezTo>
                  <a:cubicBezTo>
                    <a:pt x="8548" y="9501"/>
                    <a:pt x="8726" y="9508"/>
                    <a:pt x="8903" y="9508"/>
                  </a:cubicBezTo>
                  <a:cubicBezTo>
                    <a:pt x="9081" y="9508"/>
                    <a:pt x="9258" y="9501"/>
                    <a:pt x="9428" y="9487"/>
                  </a:cubicBezTo>
                  <a:cubicBezTo>
                    <a:pt x="9542" y="9459"/>
                    <a:pt x="9684" y="9459"/>
                    <a:pt x="9712" y="9459"/>
                  </a:cubicBezTo>
                  <a:cubicBezTo>
                    <a:pt x="10394" y="9459"/>
                    <a:pt x="11076" y="9515"/>
                    <a:pt x="11729" y="9601"/>
                  </a:cubicBezTo>
                  <a:cubicBezTo>
                    <a:pt x="12978" y="9799"/>
                    <a:pt x="13745" y="10169"/>
                    <a:pt x="14086" y="10765"/>
                  </a:cubicBezTo>
                  <a:cubicBezTo>
                    <a:pt x="14313" y="11163"/>
                    <a:pt x="14285" y="11645"/>
                    <a:pt x="14057" y="12015"/>
                  </a:cubicBezTo>
                  <a:cubicBezTo>
                    <a:pt x="13944" y="12242"/>
                    <a:pt x="13717" y="12384"/>
                    <a:pt x="13461" y="12384"/>
                  </a:cubicBezTo>
                  <a:cubicBezTo>
                    <a:pt x="13444" y="12381"/>
                    <a:pt x="13427" y="12380"/>
                    <a:pt x="13410" y="12380"/>
                  </a:cubicBezTo>
                  <a:cubicBezTo>
                    <a:pt x="13234" y="12380"/>
                    <a:pt x="13087" y="12512"/>
                    <a:pt x="13035" y="12668"/>
                  </a:cubicBezTo>
                  <a:cubicBezTo>
                    <a:pt x="12978" y="12866"/>
                    <a:pt x="13064" y="13065"/>
                    <a:pt x="13234" y="13150"/>
                  </a:cubicBezTo>
                  <a:cubicBezTo>
                    <a:pt x="14315" y="13788"/>
                    <a:pt x="13854" y="15425"/>
                    <a:pt x="12644" y="15425"/>
                  </a:cubicBezTo>
                  <a:cubicBezTo>
                    <a:pt x="12614" y="15425"/>
                    <a:pt x="12583" y="15424"/>
                    <a:pt x="12552" y="15422"/>
                  </a:cubicBezTo>
                  <a:cubicBezTo>
                    <a:pt x="12536" y="15420"/>
                    <a:pt x="12519" y="15419"/>
                    <a:pt x="12503" y="15419"/>
                  </a:cubicBezTo>
                  <a:cubicBezTo>
                    <a:pt x="12301" y="15419"/>
                    <a:pt x="12151" y="15579"/>
                    <a:pt x="12098" y="15763"/>
                  </a:cubicBezTo>
                  <a:cubicBezTo>
                    <a:pt x="12070" y="15962"/>
                    <a:pt x="12183" y="16161"/>
                    <a:pt x="12382" y="16246"/>
                  </a:cubicBezTo>
                  <a:cubicBezTo>
                    <a:pt x="12638" y="16331"/>
                    <a:pt x="12836" y="16502"/>
                    <a:pt x="12950" y="16757"/>
                  </a:cubicBezTo>
                  <a:cubicBezTo>
                    <a:pt x="13035" y="16984"/>
                    <a:pt x="13064" y="17240"/>
                    <a:pt x="12978" y="17467"/>
                  </a:cubicBezTo>
                  <a:cubicBezTo>
                    <a:pt x="12865" y="17694"/>
                    <a:pt x="12666" y="17865"/>
                    <a:pt x="12439" y="17950"/>
                  </a:cubicBezTo>
                  <a:cubicBezTo>
                    <a:pt x="12349" y="17983"/>
                    <a:pt x="12255" y="17999"/>
                    <a:pt x="12160" y="17999"/>
                  </a:cubicBezTo>
                  <a:cubicBezTo>
                    <a:pt x="12014" y="17999"/>
                    <a:pt x="11866" y="17962"/>
                    <a:pt x="11729" y="17893"/>
                  </a:cubicBezTo>
                  <a:cubicBezTo>
                    <a:pt x="11654" y="17841"/>
                    <a:pt x="11575" y="17819"/>
                    <a:pt x="11500" y="17819"/>
                  </a:cubicBezTo>
                  <a:cubicBezTo>
                    <a:pt x="11205" y="17819"/>
                    <a:pt x="10963" y="18167"/>
                    <a:pt x="11189" y="18461"/>
                  </a:cubicBezTo>
                  <a:cubicBezTo>
                    <a:pt x="11445" y="18859"/>
                    <a:pt x="11530" y="19313"/>
                    <a:pt x="11445" y="19767"/>
                  </a:cubicBezTo>
                  <a:cubicBezTo>
                    <a:pt x="11416" y="19881"/>
                    <a:pt x="11331" y="19995"/>
                    <a:pt x="11218" y="20023"/>
                  </a:cubicBezTo>
                  <a:cubicBezTo>
                    <a:pt x="11157" y="20031"/>
                    <a:pt x="11098" y="20034"/>
                    <a:pt x="11041" y="20034"/>
                  </a:cubicBezTo>
                  <a:cubicBezTo>
                    <a:pt x="10884" y="20034"/>
                    <a:pt x="10738" y="20008"/>
                    <a:pt x="10593" y="19966"/>
                  </a:cubicBezTo>
                  <a:cubicBezTo>
                    <a:pt x="7213" y="19114"/>
                    <a:pt x="3976" y="17666"/>
                    <a:pt x="1079" y="15735"/>
                  </a:cubicBezTo>
                  <a:cubicBezTo>
                    <a:pt x="994" y="15706"/>
                    <a:pt x="937" y="15621"/>
                    <a:pt x="880" y="15564"/>
                  </a:cubicBezTo>
                  <a:cubicBezTo>
                    <a:pt x="824" y="15479"/>
                    <a:pt x="909" y="15252"/>
                    <a:pt x="937" y="15167"/>
                  </a:cubicBezTo>
                  <a:cubicBezTo>
                    <a:pt x="1108" y="14684"/>
                    <a:pt x="1278" y="14173"/>
                    <a:pt x="1448" y="13690"/>
                  </a:cubicBezTo>
                  <a:cubicBezTo>
                    <a:pt x="1732" y="12952"/>
                    <a:pt x="2016" y="12157"/>
                    <a:pt x="2272" y="11390"/>
                  </a:cubicBezTo>
                  <a:cubicBezTo>
                    <a:pt x="2386" y="10992"/>
                    <a:pt x="2471" y="10595"/>
                    <a:pt x="2556" y="10169"/>
                  </a:cubicBezTo>
                  <a:cubicBezTo>
                    <a:pt x="2755" y="9288"/>
                    <a:pt x="2953" y="8351"/>
                    <a:pt x="3465" y="7755"/>
                  </a:cubicBezTo>
                  <a:cubicBezTo>
                    <a:pt x="4004" y="7244"/>
                    <a:pt x="4601" y="6846"/>
                    <a:pt x="5282" y="6534"/>
                  </a:cubicBezTo>
                  <a:cubicBezTo>
                    <a:pt x="5680" y="6335"/>
                    <a:pt x="6049" y="6136"/>
                    <a:pt x="6418" y="5880"/>
                  </a:cubicBezTo>
                  <a:cubicBezTo>
                    <a:pt x="7611" y="5085"/>
                    <a:pt x="9116" y="3807"/>
                    <a:pt x="9570" y="2217"/>
                  </a:cubicBezTo>
                  <a:cubicBezTo>
                    <a:pt x="9798" y="1422"/>
                    <a:pt x="10110" y="911"/>
                    <a:pt x="10309" y="854"/>
                  </a:cubicBezTo>
                  <a:cubicBezTo>
                    <a:pt x="10323" y="854"/>
                    <a:pt x="10337" y="847"/>
                    <a:pt x="10359" y="847"/>
                  </a:cubicBezTo>
                  <a:close/>
                  <a:moveTo>
                    <a:pt x="10380" y="1"/>
                  </a:moveTo>
                  <a:cubicBezTo>
                    <a:pt x="10271" y="1"/>
                    <a:pt x="10160" y="20"/>
                    <a:pt x="10053" y="59"/>
                  </a:cubicBezTo>
                  <a:cubicBezTo>
                    <a:pt x="9372" y="314"/>
                    <a:pt x="8974" y="1365"/>
                    <a:pt x="8804" y="1961"/>
                  </a:cubicBezTo>
                  <a:cubicBezTo>
                    <a:pt x="8378" y="3410"/>
                    <a:pt x="6844" y="4602"/>
                    <a:pt x="5964" y="5199"/>
                  </a:cubicBezTo>
                  <a:cubicBezTo>
                    <a:pt x="5623" y="5398"/>
                    <a:pt x="5282" y="5596"/>
                    <a:pt x="4885" y="5795"/>
                  </a:cubicBezTo>
                  <a:cubicBezTo>
                    <a:pt x="4118" y="6136"/>
                    <a:pt x="3436" y="6619"/>
                    <a:pt x="2840" y="7215"/>
                  </a:cubicBezTo>
                  <a:cubicBezTo>
                    <a:pt x="2187" y="7982"/>
                    <a:pt x="1960" y="9004"/>
                    <a:pt x="1732" y="9998"/>
                  </a:cubicBezTo>
                  <a:cubicBezTo>
                    <a:pt x="1676" y="10396"/>
                    <a:pt x="1590" y="10765"/>
                    <a:pt x="1477" y="11134"/>
                  </a:cubicBezTo>
                  <a:cubicBezTo>
                    <a:pt x="1250" y="11901"/>
                    <a:pt x="966" y="12668"/>
                    <a:pt x="682" y="13406"/>
                  </a:cubicBezTo>
                  <a:cubicBezTo>
                    <a:pt x="511" y="13917"/>
                    <a:pt x="312" y="14400"/>
                    <a:pt x="142" y="14883"/>
                  </a:cubicBezTo>
                  <a:cubicBezTo>
                    <a:pt x="0" y="15224"/>
                    <a:pt x="0" y="15593"/>
                    <a:pt x="114" y="15934"/>
                  </a:cubicBezTo>
                  <a:cubicBezTo>
                    <a:pt x="227" y="16104"/>
                    <a:pt x="369" y="16274"/>
                    <a:pt x="540" y="16388"/>
                  </a:cubicBezTo>
                  <a:lnTo>
                    <a:pt x="653" y="16416"/>
                  </a:lnTo>
                  <a:cubicBezTo>
                    <a:pt x="3635" y="18404"/>
                    <a:pt x="6929" y="19881"/>
                    <a:pt x="10422" y="20761"/>
                  </a:cubicBezTo>
                  <a:cubicBezTo>
                    <a:pt x="10605" y="20822"/>
                    <a:pt x="10796" y="20850"/>
                    <a:pt x="10990" y="20850"/>
                  </a:cubicBezTo>
                  <a:cubicBezTo>
                    <a:pt x="11159" y="20850"/>
                    <a:pt x="11330" y="20829"/>
                    <a:pt x="11502" y="20790"/>
                  </a:cubicBezTo>
                  <a:cubicBezTo>
                    <a:pt x="11871" y="20676"/>
                    <a:pt x="12155" y="20392"/>
                    <a:pt x="12268" y="20023"/>
                  </a:cubicBezTo>
                  <a:cubicBezTo>
                    <a:pt x="12382" y="19625"/>
                    <a:pt x="12382" y="19199"/>
                    <a:pt x="12268" y="18802"/>
                  </a:cubicBezTo>
                  <a:cubicBezTo>
                    <a:pt x="12439" y="18802"/>
                    <a:pt x="12581" y="18773"/>
                    <a:pt x="12723" y="18717"/>
                  </a:cubicBezTo>
                  <a:cubicBezTo>
                    <a:pt x="13206" y="18575"/>
                    <a:pt x="13603" y="18234"/>
                    <a:pt x="13802" y="17751"/>
                  </a:cubicBezTo>
                  <a:cubicBezTo>
                    <a:pt x="13972" y="17325"/>
                    <a:pt x="13944" y="16814"/>
                    <a:pt x="13745" y="16388"/>
                  </a:cubicBezTo>
                  <a:cubicBezTo>
                    <a:pt x="13688" y="16246"/>
                    <a:pt x="13603" y="16132"/>
                    <a:pt x="13518" y="16019"/>
                  </a:cubicBezTo>
                  <a:cubicBezTo>
                    <a:pt x="14711" y="15479"/>
                    <a:pt x="15080" y="13974"/>
                    <a:pt x="14313" y="12952"/>
                  </a:cubicBezTo>
                  <a:cubicBezTo>
                    <a:pt x="14512" y="12810"/>
                    <a:pt x="14682" y="12639"/>
                    <a:pt x="14824" y="12412"/>
                  </a:cubicBezTo>
                  <a:cubicBezTo>
                    <a:pt x="15193" y="11759"/>
                    <a:pt x="15222" y="10935"/>
                    <a:pt x="14824" y="10282"/>
                  </a:cubicBezTo>
                  <a:cubicBezTo>
                    <a:pt x="14171" y="9203"/>
                    <a:pt x="12836" y="8891"/>
                    <a:pt x="11899" y="8749"/>
                  </a:cubicBezTo>
                  <a:cubicBezTo>
                    <a:pt x="11189" y="8635"/>
                    <a:pt x="10479" y="8578"/>
                    <a:pt x="9769" y="8578"/>
                  </a:cubicBezTo>
                  <a:cubicBezTo>
                    <a:pt x="9627" y="8578"/>
                    <a:pt x="9514" y="8578"/>
                    <a:pt x="9400" y="8607"/>
                  </a:cubicBezTo>
                  <a:cubicBezTo>
                    <a:pt x="9199" y="8627"/>
                    <a:pt x="9013" y="8647"/>
                    <a:pt x="8830" y="8647"/>
                  </a:cubicBezTo>
                  <a:cubicBezTo>
                    <a:pt x="8755" y="8647"/>
                    <a:pt x="8680" y="8643"/>
                    <a:pt x="8605" y="8635"/>
                  </a:cubicBezTo>
                  <a:lnTo>
                    <a:pt x="8605" y="8578"/>
                  </a:lnTo>
                  <a:cubicBezTo>
                    <a:pt x="8775" y="7897"/>
                    <a:pt x="9173" y="7613"/>
                    <a:pt x="9684" y="7187"/>
                  </a:cubicBezTo>
                  <a:cubicBezTo>
                    <a:pt x="9883" y="7045"/>
                    <a:pt x="10110" y="6846"/>
                    <a:pt x="10309" y="6647"/>
                  </a:cubicBezTo>
                  <a:cubicBezTo>
                    <a:pt x="10877" y="6108"/>
                    <a:pt x="11360" y="5454"/>
                    <a:pt x="11729" y="4744"/>
                  </a:cubicBezTo>
                  <a:cubicBezTo>
                    <a:pt x="12126" y="3892"/>
                    <a:pt x="12212" y="2927"/>
                    <a:pt x="12013" y="2018"/>
                  </a:cubicBezTo>
                  <a:cubicBezTo>
                    <a:pt x="11871" y="1422"/>
                    <a:pt x="11502" y="598"/>
                    <a:pt x="10962" y="201"/>
                  </a:cubicBezTo>
                  <a:cubicBezTo>
                    <a:pt x="10794" y="70"/>
                    <a:pt x="10589" y="1"/>
                    <a:pt x="10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7009501" y="3984871"/>
              <a:ext cx="48792" cy="61796"/>
            </a:xfrm>
            <a:custGeom>
              <a:avLst/>
              <a:gdLst/>
              <a:ahLst/>
              <a:cxnLst/>
              <a:rect l="l" t="t" r="r" b="b"/>
              <a:pathLst>
                <a:path w="2086" h="2642" extrusionOk="0">
                  <a:moveTo>
                    <a:pt x="1040" y="1"/>
                  </a:moveTo>
                  <a:cubicBezTo>
                    <a:pt x="749" y="1"/>
                    <a:pt x="479" y="307"/>
                    <a:pt x="694" y="639"/>
                  </a:cubicBezTo>
                  <a:cubicBezTo>
                    <a:pt x="780" y="781"/>
                    <a:pt x="922" y="923"/>
                    <a:pt x="1092" y="1009"/>
                  </a:cubicBezTo>
                  <a:cubicBezTo>
                    <a:pt x="1120" y="1009"/>
                    <a:pt x="1149" y="1037"/>
                    <a:pt x="1177" y="1065"/>
                  </a:cubicBezTo>
                  <a:cubicBezTo>
                    <a:pt x="1149" y="1151"/>
                    <a:pt x="1092" y="1236"/>
                    <a:pt x="1035" y="1321"/>
                  </a:cubicBezTo>
                  <a:lnTo>
                    <a:pt x="808" y="1662"/>
                  </a:lnTo>
                  <a:cubicBezTo>
                    <a:pt x="780" y="1690"/>
                    <a:pt x="751" y="1747"/>
                    <a:pt x="723" y="1775"/>
                  </a:cubicBezTo>
                  <a:cubicBezTo>
                    <a:pt x="671" y="1755"/>
                    <a:pt x="621" y="1745"/>
                    <a:pt x="572" y="1745"/>
                  </a:cubicBezTo>
                  <a:cubicBezTo>
                    <a:pt x="225" y="1745"/>
                    <a:pt x="1" y="2236"/>
                    <a:pt x="325" y="2485"/>
                  </a:cubicBezTo>
                  <a:lnTo>
                    <a:pt x="354" y="2514"/>
                  </a:lnTo>
                  <a:cubicBezTo>
                    <a:pt x="481" y="2599"/>
                    <a:pt x="623" y="2641"/>
                    <a:pt x="762" y="2641"/>
                  </a:cubicBezTo>
                  <a:cubicBezTo>
                    <a:pt x="900" y="2641"/>
                    <a:pt x="1035" y="2599"/>
                    <a:pt x="1149" y="2514"/>
                  </a:cubicBezTo>
                  <a:cubicBezTo>
                    <a:pt x="1319" y="2400"/>
                    <a:pt x="1433" y="2258"/>
                    <a:pt x="1518" y="2116"/>
                  </a:cubicBezTo>
                  <a:lnTo>
                    <a:pt x="1745" y="1775"/>
                  </a:lnTo>
                  <a:cubicBezTo>
                    <a:pt x="2058" y="1321"/>
                    <a:pt x="2086" y="923"/>
                    <a:pt x="1887" y="611"/>
                  </a:cubicBezTo>
                  <a:cubicBezTo>
                    <a:pt x="1774" y="469"/>
                    <a:pt x="1660" y="355"/>
                    <a:pt x="1490" y="270"/>
                  </a:cubicBezTo>
                  <a:cubicBezTo>
                    <a:pt x="1461" y="242"/>
                    <a:pt x="1433" y="213"/>
                    <a:pt x="1404" y="213"/>
                  </a:cubicBezTo>
                  <a:cubicBezTo>
                    <a:pt x="1307" y="63"/>
                    <a:pt x="1172"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6743416" y="4114334"/>
              <a:ext cx="146071" cy="228263"/>
            </a:xfrm>
            <a:custGeom>
              <a:avLst/>
              <a:gdLst/>
              <a:ahLst/>
              <a:cxnLst/>
              <a:rect l="l" t="t" r="r" b="b"/>
              <a:pathLst>
                <a:path w="6245" h="9759" extrusionOk="0">
                  <a:moveTo>
                    <a:pt x="3647" y="0"/>
                  </a:moveTo>
                  <a:cubicBezTo>
                    <a:pt x="3606" y="0"/>
                    <a:pt x="3564" y="7"/>
                    <a:pt x="3522" y="17"/>
                  </a:cubicBezTo>
                  <a:cubicBezTo>
                    <a:pt x="3409" y="46"/>
                    <a:pt x="3324" y="131"/>
                    <a:pt x="3267" y="216"/>
                  </a:cubicBezTo>
                  <a:cubicBezTo>
                    <a:pt x="2216" y="2318"/>
                    <a:pt x="1336" y="4476"/>
                    <a:pt x="569" y="6691"/>
                  </a:cubicBezTo>
                  <a:cubicBezTo>
                    <a:pt x="342" y="7259"/>
                    <a:pt x="171" y="7855"/>
                    <a:pt x="58" y="8480"/>
                  </a:cubicBezTo>
                  <a:cubicBezTo>
                    <a:pt x="1" y="8679"/>
                    <a:pt x="58" y="8906"/>
                    <a:pt x="200" y="9077"/>
                  </a:cubicBezTo>
                  <a:cubicBezTo>
                    <a:pt x="228" y="9077"/>
                    <a:pt x="257" y="9105"/>
                    <a:pt x="285" y="9133"/>
                  </a:cubicBezTo>
                  <a:cubicBezTo>
                    <a:pt x="398" y="9219"/>
                    <a:pt x="540" y="9247"/>
                    <a:pt x="711" y="9247"/>
                  </a:cubicBezTo>
                  <a:cubicBezTo>
                    <a:pt x="1108" y="9275"/>
                    <a:pt x="1506" y="9361"/>
                    <a:pt x="1904" y="9474"/>
                  </a:cubicBezTo>
                  <a:cubicBezTo>
                    <a:pt x="2358" y="9616"/>
                    <a:pt x="2812" y="9701"/>
                    <a:pt x="3295" y="9758"/>
                  </a:cubicBezTo>
                  <a:cubicBezTo>
                    <a:pt x="3835" y="9758"/>
                    <a:pt x="3835" y="8906"/>
                    <a:pt x="3295" y="8906"/>
                  </a:cubicBezTo>
                  <a:cubicBezTo>
                    <a:pt x="2869" y="8878"/>
                    <a:pt x="2472" y="8793"/>
                    <a:pt x="2074" y="8679"/>
                  </a:cubicBezTo>
                  <a:cubicBezTo>
                    <a:pt x="1705" y="8565"/>
                    <a:pt x="1307" y="8480"/>
                    <a:pt x="910" y="8423"/>
                  </a:cubicBezTo>
                  <a:cubicBezTo>
                    <a:pt x="1023" y="7941"/>
                    <a:pt x="1165" y="7458"/>
                    <a:pt x="1364" y="6975"/>
                  </a:cubicBezTo>
                  <a:cubicBezTo>
                    <a:pt x="2046" y="4930"/>
                    <a:pt x="2869" y="2942"/>
                    <a:pt x="3806" y="1011"/>
                  </a:cubicBezTo>
                  <a:cubicBezTo>
                    <a:pt x="4346" y="1324"/>
                    <a:pt x="4886" y="1579"/>
                    <a:pt x="5482" y="1806"/>
                  </a:cubicBezTo>
                  <a:cubicBezTo>
                    <a:pt x="5540" y="1829"/>
                    <a:pt x="5595" y="1839"/>
                    <a:pt x="5647" y="1839"/>
                  </a:cubicBezTo>
                  <a:cubicBezTo>
                    <a:pt x="6053" y="1839"/>
                    <a:pt x="6244" y="1216"/>
                    <a:pt x="5766" y="1040"/>
                  </a:cubicBezTo>
                  <a:cubicBezTo>
                    <a:pt x="5113" y="784"/>
                    <a:pt x="4460" y="443"/>
                    <a:pt x="3863" y="74"/>
                  </a:cubicBezTo>
                  <a:cubicBezTo>
                    <a:pt x="3791" y="20"/>
                    <a:pt x="3719" y="0"/>
                    <a:pt x="3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6771320" y="4269574"/>
              <a:ext cx="45189" cy="37658"/>
            </a:xfrm>
            <a:custGeom>
              <a:avLst/>
              <a:gdLst/>
              <a:ahLst/>
              <a:cxnLst/>
              <a:rect l="l" t="t" r="r" b="b"/>
              <a:pathLst>
                <a:path w="1932" h="1610" extrusionOk="0">
                  <a:moveTo>
                    <a:pt x="1110" y="1"/>
                  </a:moveTo>
                  <a:cubicBezTo>
                    <a:pt x="927" y="1"/>
                    <a:pt x="743" y="65"/>
                    <a:pt x="597" y="196"/>
                  </a:cubicBezTo>
                  <a:cubicBezTo>
                    <a:pt x="427" y="338"/>
                    <a:pt x="313" y="508"/>
                    <a:pt x="228" y="707"/>
                  </a:cubicBezTo>
                  <a:lnTo>
                    <a:pt x="199" y="736"/>
                  </a:lnTo>
                  <a:cubicBezTo>
                    <a:pt x="29" y="878"/>
                    <a:pt x="1" y="1133"/>
                    <a:pt x="143" y="1304"/>
                  </a:cubicBezTo>
                  <a:cubicBezTo>
                    <a:pt x="199" y="1360"/>
                    <a:pt x="256" y="1417"/>
                    <a:pt x="313" y="1446"/>
                  </a:cubicBezTo>
                  <a:cubicBezTo>
                    <a:pt x="482" y="1551"/>
                    <a:pt x="666" y="1609"/>
                    <a:pt x="854" y="1609"/>
                  </a:cubicBezTo>
                  <a:cubicBezTo>
                    <a:pt x="919" y="1609"/>
                    <a:pt x="985" y="1602"/>
                    <a:pt x="1051" y="1588"/>
                  </a:cubicBezTo>
                  <a:cubicBezTo>
                    <a:pt x="1335" y="1531"/>
                    <a:pt x="1563" y="1389"/>
                    <a:pt x="1733" y="1162"/>
                  </a:cubicBezTo>
                  <a:cubicBezTo>
                    <a:pt x="1932" y="849"/>
                    <a:pt x="1875" y="423"/>
                    <a:pt x="1591" y="168"/>
                  </a:cubicBezTo>
                  <a:cubicBezTo>
                    <a:pt x="1453" y="57"/>
                    <a:pt x="128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22"/>
          <p:cNvSpPr txBox="1"/>
          <p:nvPr/>
        </p:nvSpPr>
        <p:spPr>
          <a:xfrm>
            <a:off x="548450" y="266600"/>
            <a:ext cx="2533500" cy="606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600" b="1">
                <a:solidFill>
                  <a:schemeClr val="dk2"/>
                </a:solidFill>
                <a:latin typeface="Proxima Nova"/>
                <a:ea typeface="Proxima Nova"/>
                <a:cs typeface="Proxima Nova"/>
                <a:sym typeface="Proxima Nova"/>
              </a:rPr>
              <a:t>Timeline</a:t>
            </a:r>
            <a:endParaRPr sz="3600" b="1">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title"/>
          </p:nvPr>
        </p:nvSpPr>
        <p:spPr>
          <a:xfrm>
            <a:off x="622650" y="360850"/>
            <a:ext cx="7886100" cy="8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rPr>
              <a:t>Building a Consensus Together</a:t>
            </a:r>
            <a:endParaRPr b="1">
              <a:solidFill>
                <a:schemeClr val="dk2"/>
              </a:solidFill>
            </a:endParaRPr>
          </a:p>
        </p:txBody>
      </p:sp>
      <p:sp>
        <p:nvSpPr>
          <p:cNvPr id="227" name="Google Shape;227;p23"/>
          <p:cNvSpPr txBox="1"/>
          <p:nvPr/>
        </p:nvSpPr>
        <p:spPr>
          <a:xfrm>
            <a:off x="622650" y="1788425"/>
            <a:ext cx="77613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2"/>
              </a:buClr>
              <a:buSzPts val="1900"/>
              <a:buFont typeface="Montserrat"/>
              <a:buChar char="●"/>
            </a:pPr>
            <a:r>
              <a:rPr lang="en" sz="1900">
                <a:solidFill>
                  <a:schemeClr val="dk2"/>
                </a:solidFill>
                <a:latin typeface="Montserrat"/>
                <a:ea typeface="Montserrat"/>
                <a:cs typeface="Montserrat"/>
                <a:sym typeface="Montserrat"/>
              </a:rPr>
              <a:t>Our goal in decision making was to build a clear consensus</a:t>
            </a:r>
            <a:endParaRPr sz="1900">
              <a:solidFill>
                <a:schemeClr val="dk2"/>
              </a:solidFill>
              <a:latin typeface="Montserrat"/>
              <a:ea typeface="Montserrat"/>
              <a:cs typeface="Montserrat"/>
              <a:sym typeface="Montserrat"/>
            </a:endParaRPr>
          </a:p>
          <a:p>
            <a:pPr marL="457200" lvl="0" indent="0" algn="l" rtl="0">
              <a:spcBef>
                <a:spcPts val="0"/>
              </a:spcBef>
              <a:spcAft>
                <a:spcPts val="0"/>
              </a:spcAft>
              <a:buNone/>
            </a:pPr>
            <a:endParaRPr sz="1900">
              <a:solidFill>
                <a:schemeClr val="dk2"/>
              </a:solidFill>
              <a:latin typeface="Montserrat"/>
              <a:ea typeface="Montserrat"/>
              <a:cs typeface="Montserrat"/>
              <a:sym typeface="Montserrat"/>
            </a:endParaRPr>
          </a:p>
          <a:p>
            <a:pPr marL="457200" lvl="0" indent="-349250" algn="l" rtl="0">
              <a:spcBef>
                <a:spcPts val="0"/>
              </a:spcBef>
              <a:spcAft>
                <a:spcPts val="0"/>
              </a:spcAft>
              <a:buClr>
                <a:schemeClr val="dk2"/>
              </a:buClr>
              <a:buSzPts val="1900"/>
              <a:buFont typeface="Montserrat"/>
              <a:buChar char="●"/>
            </a:pPr>
            <a:r>
              <a:rPr lang="en" sz="1900">
                <a:solidFill>
                  <a:schemeClr val="dk2"/>
                </a:solidFill>
                <a:latin typeface="Montserrat"/>
                <a:ea typeface="Montserrat"/>
                <a:cs typeface="Montserrat"/>
                <a:sym typeface="Montserrat"/>
              </a:rPr>
              <a:t>A transparent and collaborative process requiring compromise and flexibility. </a:t>
            </a:r>
            <a:endParaRPr sz="1900">
              <a:solidFill>
                <a:schemeClr val="dk2"/>
              </a:solidFill>
              <a:latin typeface="Montserrat"/>
              <a:ea typeface="Montserrat"/>
              <a:cs typeface="Montserrat"/>
              <a:sym typeface="Montserrat"/>
            </a:endParaRPr>
          </a:p>
          <a:p>
            <a:pPr marL="457200" lvl="0" indent="0" algn="l" rtl="0">
              <a:spcBef>
                <a:spcPts val="0"/>
              </a:spcBef>
              <a:spcAft>
                <a:spcPts val="0"/>
              </a:spcAft>
              <a:buNone/>
            </a:pPr>
            <a:endParaRPr sz="1900">
              <a:solidFill>
                <a:schemeClr val="dk2"/>
              </a:solidFill>
              <a:latin typeface="Montserrat"/>
              <a:ea typeface="Montserrat"/>
              <a:cs typeface="Montserrat"/>
              <a:sym typeface="Montserrat"/>
            </a:endParaRPr>
          </a:p>
          <a:p>
            <a:pPr marL="457200" lvl="0" indent="-349250" algn="l" rtl="0">
              <a:spcBef>
                <a:spcPts val="0"/>
              </a:spcBef>
              <a:spcAft>
                <a:spcPts val="0"/>
              </a:spcAft>
              <a:buClr>
                <a:schemeClr val="dk2"/>
              </a:buClr>
              <a:buSzPts val="1900"/>
              <a:buFont typeface="Montserrat"/>
              <a:buChar char="●"/>
            </a:pPr>
            <a:r>
              <a:rPr lang="en" sz="1900">
                <a:solidFill>
                  <a:schemeClr val="dk2"/>
                </a:solidFill>
                <a:latin typeface="Montserrat"/>
                <a:ea typeface="Montserrat"/>
                <a:cs typeface="Montserrat"/>
                <a:sym typeface="Montserrat"/>
              </a:rPr>
              <a:t>If documentable consensus could not be achieved, a straight vote on the options would be the final decision</a:t>
            </a:r>
            <a:endParaRPr sz="1900">
              <a:solidFill>
                <a:schemeClr val="dk2"/>
              </a:solidFill>
              <a:latin typeface="Montserrat"/>
              <a:ea typeface="Montserrat"/>
              <a:cs typeface="Montserrat"/>
              <a:sym typeface="Montserrat"/>
            </a:endParaRPr>
          </a:p>
          <a:p>
            <a:pPr marL="457200" lvl="0" indent="0" algn="l" rtl="0">
              <a:spcBef>
                <a:spcPts val="0"/>
              </a:spcBef>
              <a:spcAft>
                <a:spcPts val="0"/>
              </a:spcAft>
              <a:buNone/>
            </a:pPr>
            <a:endParaRPr sz="1900">
              <a:latin typeface="Montserrat"/>
              <a:ea typeface="Montserrat"/>
              <a:cs typeface="Montserrat"/>
              <a:sym typeface="Montserrat"/>
            </a:endParaRPr>
          </a:p>
          <a:p>
            <a:pPr marL="0" lvl="0" indent="0" algn="l" rtl="0">
              <a:spcBef>
                <a:spcPts val="0"/>
              </a:spcBef>
              <a:spcAft>
                <a:spcPts val="0"/>
              </a:spcAft>
              <a:buNone/>
            </a:pPr>
            <a:endParaRPr sz="1900">
              <a:latin typeface="Gochi Hand"/>
              <a:ea typeface="Gochi Hand"/>
              <a:cs typeface="Gochi Hand"/>
              <a:sym typeface="Gochi Hand"/>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634</Words>
  <Application>Microsoft Office PowerPoint</Application>
  <PresentationFormat>On-screen Show (16:9)</PresentationFormat>
  <Paragraphs>118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Gochi Hand</vt:lpstr>
      <vt:lpstr>Montserrat Medium</vt:lpstr>
      <vt:lpstr>Arial</vt:lpstr>
      <vt:lpstr>Montserrat</vt:lpstr>
      <vt:lpstr>Proxima Nova</vt:lpstr>
      <vt:lpstr>Barlow Condensed</vt:lpstr>
      <vt:lpstr>Roboto</vt:lpstr>
      <vt:lpstr>Spearmint</vt:lpstr>
      <vt:lpstr>Learning Management System Selection Task Force   Report and Recommendation</vt:lpstr>
      <vt:lpstr>Task Force Purpose:   Select a comprehensive Learning Management System for implementation in the 2021- 2022 school year. </vt:lpstr>
      <vt:lpstr>  Online software application which allows for:  Administration and delivery of course content and curriculum Documentation and reporting of student progress Collection and analysis of academic performance data and assessments Assists and aids collaboration and communication among students, staff and parents</vt:lpstr>
      <vt:lpstr>PowerPoint Presentation</vt:lpstr>
      <vt:lpstr>PowerPoint Presentation</vt:lpstr>
      <vt:lpstr>Committee Membership:   Approximately 60 Members</vt:lpstr>
      <vt:lpstr>Background and Context: </vt:lpstr>
      <vt:lpstr>Oct/Nov</vt:lpstr>
      <vt:lpstr>Building a Consensus Together</vt:lpstr>
      <vt:lpstr>Initial Evaluation Data </vt:lpstr>
      <vt:lpstr>Tabulated Rankings of Initial Evaluation</vt:lpstr>
      <vt:lpstr>Final Selection Straw Poll Data</vt:lpstr>
      <vt:lpstr>Elementary Final Poll</vt:lpstr>
      <vt:lpstr>Elementary Consensus</vt:lpstr>
      <vt:lpstr>Secondary Final Poll</vt:lpstr>
      <vt:lpstr>Secondary Consensus</vt:lpstr>
      <vt:lpstr>Schoology: Advantages to SRVUSD</vt:lpstr>
      <vt:lpstr>PowerPoint Presentation</vt:lpstr>
      <vt:lpstr>PowerPoint Presentation</vt:lpstr>
      <vt:lpstr>Mastery Based Gradebooks</vt:lpstr>
      <vt:lpstr>PowerPoint Presentation</vt:lpstr>
      <vt:lpstr>Learning Management Selection Task Force Recommendation:   The implementation of the Schoology LMS for use at both the Elementary and Secondary levels for the 2021- 2022 school year.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Management System Selection Task Force   Report and Recommendation</dc:title>
  <dc:creator>Fischer, Cindy [EC]</dc:creator>
  <cp:lastModifiedBy>Fischer, Cindy [EC]</cp:lastModifiedBy>
  <cp:revision>2</cp:revision>
  <dcterms:modified xsi:type="dcterms:W3CDTF">2021-03-31T03:43:08Z</dcterms:modified>
</cp:coreProperties>
</file>